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41"/>
  </p:notesMasterIdLst>
  <p:sldIdLst>
    <p:sldId id="256" r:id="rId2"/>
    <p:sldId id="589" r:id="rId3"/>
    <p:sldId id="431" r:id="rId4"/>
    <p:sldId id="427" r:id="rId5"/>
    <p:sldId id="429" r:id="rId6"/>
    <p:sldId id="538" r:id="rId7"/>
    <p:sldId id="570" r:id="rId8"/>
    <p:sldId id="571" r:id="rId9"/>
    <p:sldId id="572" r:id="rId10"/>
    <p:sldId id="539" r:id="rId11"/>
    <p:sldId id="540" r:id="rId12"/>
    <p:sldId id="541" r:id="rId13"/>
    <p:sldId id="542" r:id="rId14"/>
    <p:sldId id="573" r:id="rId15"/>
    <p:sldId id="574" r:id="rId16"/>
    <p:sldId id="546" r:id="rId17"/>
    <p:sldId id="575" r:id="rId18"/>
    <p:sldId id="548" r:id="rId19"/>
    <p:sldId id="549" r:id="rId20"/>
    <p:sldId id="550" r:id="rId21"/>
    <p:sldId id="551" r:id="rId22"/>
    <p:sldId id="552" r:id="rId23"/>
    <p:sldId id="553" r:id="rId24"/>
    <p:sldId id="576" r:id="rId25"/>
    <p:sldId id="554" r:id="rId26"/>
    <p:sldId id="555" r:id="rId27"/>
    <p:sldId id="587" r:id="rId28"/>
    <p:sldId id="592" r:id="rId29"/>
    <p:sldId id="556" r:id="rId30"/>
    <p:sldId id="557" r:id="rId31"/>
    <p:sldId id="577" r:id="rId32"/>
    <p:sldId id="558" r:id="rId33"/>
    <p:sldId id="579" r:id="rId34"/>
    <p:sldId id="562" r:id="rId35"/>
    <p:sldId id="593" r:id="rId36"/>
    <p:sldId id="594" r:id="rId37"/>
    <p:sldId id="582" r:id="rId38"/>
    <p:sldId id="590" r:id="rId39"/>
    <p:sldId id="591"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Default Section" id="{5F09A8BB-D1FD-5940-B668-6FD49E2506E6}">
          <p14:sldIdLst>
            <p14:sldId id="256"/>
            <p14:sldId id="589"/>
            <p14:sldId id="431"/>
            <p14:sldId id="427"/>
            <p14:sldId id="429"/>
            <p14:sldId id="538"/>
            <p14:sldId id="570"/>
            <p14:sldId id="571"/>
            <p14:sldId id="572"/>
            <p14:sldId id="539"/>
            <p14:sldId id="540"/>
            <p14:sldId id="541"/>
            <p14:sldId id="542"/>
            <p14:sldId id="573"/>
            <p14:sldId id="574"/>
            <p14:sldId id="546"/>
            <p14:sldId id="575"/>
            <p14:sldId id="548"/>
            <p14:sldId id="549"/>
            <p14:sldId id="550"/>
            <p14:sldId id="551"/>
            <p14:sldId id="552"/>
            <p14:sldId id="553"/>
            <p14:sldId id="576"/>
            <p14:sldId id="554"/>
            <p14:sldId id="555"/>
            <p14:sldId id="587"/>
            <p14:sldId id="592"/>
            <p14:sldId id="556"/>
            <p14:sldId id="557"/>
            <p14:sldId id="577"/>
            <p14:sldId id="558"/>
            <p14:sldId id="579"/>
            <p14:sldId id="562"/>
            <p14:sldId id="593"/>
            <p14:sldId id="594"/>
            <p14:sldId id="582"/>
            <p14:sldId id="590"/>
            <p14:sldId id="5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7CA1CE"/>
    <a:srgbClr val="FFFFCC"/>
    <a:srgbClr val="CCFF99"/>
    <a:srgbClr val="CCFFFF"/>
    <a:srgbClr val="0066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9" autoAdjust="0"/>
    <p:restoredTop sz="99685" autoAdjust="0"/>
  </p:normalViewPr>
  <p:slideViewPr>
    <p:cSldViewPr>
      <p:cViewPr varScale="1">
        <p:scale>
          <a:sx n="110" d="100"/>
          <a:sy n="110" d="100"/>
        </p:scale>
        <p:origin x="-1432" y="-96"/>
      </p:cViewPr>
      <p:guideLst>
        <p:guide orient="horz" pos="2160"/>
        <p:guide pos="2880"/>
      </p:guideLst>
    </p:cSldViewPr>
  </p:slideViewPr>
  <p:outlineViewPr>
    <p:cViewPr>
      <p:scale>
        <a:sx n="33" d="100"/>
        <a:sy n="33" d="100"/>
      </p:scale>
      <p:origin x="0" y="2343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817581EA-D1B7-4587-84B3-D688CEE536DD}" type="datetimeFigureOut">
              <a:rPr lang="en-US"/>
              <a:pPr>
                <a:defRPr/>
              </a:pPr>
              <a:t>2/4/16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E9FBE2D0-8864-49EF-93DB-C137F95D7F9F}" type="slidenum">
              <a:rPr lang="en-US"/>
              <a:pPr>
                <a:defRPr/>
              </a:pPr>
              <a:t>‹#›</a:t>
            </a:fld>
            <a:endParaRPr lang="en-US"/>
          </a:p>
        </p:txBody>
      </p:sp>
    </p:spTree>
    <p:extLst>
      <p:ext uri="{BB962C8B-B14F-4D97-AF65-F5344CB8AC3E}">
        <p14:creationId xmlns:p14="http://schemas.microsoft.com/office/powerpoint/2010/main" val="348511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a:t>
            </a:r>
            <a:r>
              <a:rPr lang="en-US" baseline="0" dirty="0" smtClean="0"/>
              <a:t>e, my name is Fan from BWH. I am going to present a tutorial about fiber bundle selection and scalar measurement. It is about how to do further processing after we obtain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a:t>
            </a:fld>
            <a:endParaRPr lang="en-US"/>
          </a:p>
        </p:txBody>
      </p:sp>
    </p:spTree>
    <p:extLst>
      <p:ext uri="{BB962C8B-B14F-4D97-AF65-F5344CB8AC3E}">
        <p14:creationId xmlns:p14="http://schemas.microsoft.com/office/powerpoint/2010/main" val="22631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select the Master Volume as </a:t>
            </a:r>
            <a:r>
              <a:rPr lang="en-US" baseline="0" dirty="0" err="1" smtClean="0"/>
              <a:t>fa</a:t>
            </a:r>
            <a:r>
              <a:rPr lang="en-US" baseline="0" dirty="0" smtClean="0"/>
              <a:t>, and Merge Volume as </a:t>
            </a:r>
            <a:r>
              <a:rPr lang="en-US" baseline="0" dirty="0" err="1" smtClean="0"/>
              <a:t>fa</a:t>
            </a:r>
            <a:r>
              <a:rPr lang="en-US" baseline="0" dirty="0" smtClean="0"/>
              <a:t>-label. Then you’ll see the label of the entire CC that already existed.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11</a:t>
            </a:fld>
            <a:endParaRPr lang="en-US"/>
          </a:p>
        </p:txBody>
      </p:sp>
    </p:spTree>
    <p:extLst>
      <p:ext uri="{BB962C8B-B14F-4D97-AF65-F5344CB8AC3E}">
        <p14:creationId xmlns:p14="http://schemas.microsoft.com/office/powerpoint/2010/main" val="3479213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move to the next slice and use the </a:t>
            </a:r>
            <a:r>
              <a:rPr lang="en-US" baseline="0" dirty="0" err="1" smtClean="0"/>
              <a:t>DrawEffect</a:t>
            </a:r>
            <a:r>
              <a:rPr lang="en-US" baseline="0" dirty="0" smtClean="0"/>
              <a:t> and chose the label to 2.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12</a:t>
            </a:fld>
            <a:endParaRPr lang="en-US"/>
          </a:p>
        </p:txBody>
      </p:sp>
    </p:spTree>
    <p:extLst>
      <p:ext uri="{BB962C8B-B14F-4D97-AF65-F5344CB8AC3E}">
        <p14:creationId xmlns:p14="http://schemas.microsoft.com/office/powerpoint/2010/main" val="347981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draw the anterior part of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13</a:t>
            </a:fld>
            <a:endParaRPr lang="en-US"/>
          </a:p>
        </p:txBody>
      </p:sp>
    </p:spTree>
    <p:extLst>
      <p:ext uri="{BB962C8B-B14F-4D97-AF65-F5344CB8AC3E}">
        <p14:creationId xmlns:p14="http://schemas.microsoft.com/office/powerpoint/2010/main" val="2459867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ly, draw the middle part with label3.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14</a:t>
            </a:fld>
            <a:endParaRPr lang="en-US"/>
          </a:p>
        </p:txBody>
      </p:sp>
    </p:spTree>
    <p:extLst>
      <p:ext uri="{BB962C8B-B14F-4D97-AF65-F5344CB8AC3E}">
        <p14:creationId xmlns:p14="http://schemas.microsoft.com/office/powerpoint/2010/main" val="371722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posterior</a:t>
            </a:r>
            <a:r>
              <a:rPr lang="en-US" baseline="0" dirty="0" smtClean="0"/>
              <a:t> part with label 4</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15</a:t>
            </a:fld>
            <a:endParaRPr lang="en-US"/>
          </a:p>
        </p:txBody>
      </p:sp>
    </p:spTree>
    <p:extLst>
      <p:ext uri="{BB962C8B-B14F-4D97-AF65-F5344CB8AC3E}">
        <p14:creationId xmlns:p14="http://schemas.microsoft.com/office/powerpoint/2010/main" val="99731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four</a:t>
            </a:r>
            <a:r>
              <a:rPr lang="en-US" baseline="0" dirty="0" smtClean="0"/>
              <a:t> labels with 1 of entire CC, 2 with anterior CC, 3 with middle CC and 4 with posterior CC.</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16</a:t>
            </a:fld>
            <a:endParaRPr lang="en-US"/>
          </a:p>
        </p:txBody>
      </p:sp>
    </p:spTree>
    <p:extLst>
      <p:ext uri="{BB962C8B-B14F-4D97-AF65-F5344CB8AC3E}">
        <p14:creationId xmlns:p14="http://schemas.microsoft.com/office/powerpoint/2010/main" val="3005063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let do the whole brain tractography with the Module Tractography Label Map Seeding</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17</a:t>
            </a:fld>
            <a:endParaRPr lang="en-US"/>
          </a:p>
        </p:txBody>
      </p:sp>
    </p:spTree>
    <p:extLst>
      <p:ext uri="{BB962C8B-B14F-4D97-AF65-F5344CB8AC3E}">
        <p14:creationId xmlns:p14="http://schemas.microsoft.com/office/powerpoint/2010/main" val="324843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a:t>
            </a:r>
            <a:r>
              <a:rPr lang="en-US" baseline="0" dirty="0" smtClean="0"/>
              <a:t> parameters for this module. Please notice to select the input label map as </a:t>
            </a:r>
            <a:r>
              <a:rPr lang="en-US" baseline="0" dirty="0" err="1" smtClean="0"/>
              <a:t>dwi_mask</a:t>
            </a:r>
            <a:r>
              <a:rPr lang="en-US" baseline="0" dirty="0" smtClean="0"/>
              <a:t> to do the whole brain tractography. Click apply to run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18</a:t>
            </a:fld>
            <a:endParaRPr lang="en-US"/>
          </a:p>
        </p:txBody>
      </p:sp>
    </p:spTree>
    <p:extLst>
      <p:ext uri="{BB962C8B-B14F-4D97-AF65-F5344CB8AC3E}">
        <p14:creationId xmlns:p14="http://schemas.microsoft.com/office/powerpoint/2010/main" val="4156247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finishing, let’s go to the Models module to view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19</a:t>
            </a:fld>
            <a:endParaRPr lang="en-US"/>
          </a:p>
        </p:txBody>
      </p:sp>
    </p:spTree>
    <p:extLst>
      <p:ext uri="{BB962C8B-B14F-4D97-AF65-F5344CB8AC3E}">
        <p14:creationId xmlns:p14="http://schemas.microsoft.com/office/powerpoint/2010/main" val="2522045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20</a:t>
            </a:fld>
            <a:endParaRPr lang="en-US"/>
          </a:p>
        </p:txBody>
      </p:sp>
    </p:spTree>
    <p:extLst>
      <p:ext uri="{BB962C8B-B14F-4D97-AF65-F5344CB8AC3E}">
        <p14:creationId xmlns:p14="http://schemas.microsoft.com/office/powerpoint/2010/main" val="934591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follow-up tutorial of the DTI tutorial by Sonia. A brief introduction, the DTI tutorial introduces how to do tensor estimation to obtain DTI, how to calculate the scalar tensor measurement such as FA, Trace from DTI, and how to do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a:t>
            </a:fld>
            <a:endParaRPr lang="en-US"/>
          </a:p>
        </p:txBody>
      </p:sp>
    </p:spTree>
    <p:extLst>
      <p:ext uri="{BB962C8B-B14F-4D97-AF65-F5344CB8AC3E}">
        <p14:creationId xmlns:p14="http://schemas.microsoft.com/office/powerpoint/2010/main" val="1931266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step</a:t>
            </a:r>
            <a:r>
              <a:rPr lang="en-US" baseline="0" dirty="0" smtClean="0"/>
              <a:t>, let do the fiber bundle selection, go to the module </a:t>
            </a:r>
            <a:r>
              <a:rPr lang="en-US" baseline="0" dirty="0" err="1" smtClean="0"/>
              <a:t>FiberBundleLabelSelect</a:t>
            </a:r>
            <a:r>
              <a:rPr lang="en-US" baseline="0" dirty="0" smtClean="0"/>
              <a:t> under the category of  Diffusion/tractography.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21</a:t>
            </a:fld>
            <a:endParaRPr lang="en-US"/>
          </a:p>
        </p:txBody>
      </p:sp>
    </p:spTree>
    <p:extLst>
      <p:ext uri="{BB962C8B-B14F-4D97-AF65-F5344CB8AC3E}">
        <p14:creationId xmlns:p14="http://schemas.microsoft.com/office/powerpoint/2010/main" val="138033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parameters,</a:t>
            </a:r>
            <a:r>
              <a:rPr lang="en-US" baseline="0" dirty="0" smtClean="0"/>
              <a:t> Input Label Map: </a:t>
            </a:r>
            <a:r>
              <a:rPr lang="en-US" baseline="0" dirty="0" err="1" smtClean="0"/>
              <a:t>fa</a:t>
            </a:r>
            <a:r>
              <a:rPr lang="en-US" baseline="0" dirty="0" smtClean="0"/>
              <a:t>-label, Input Fiber Bundle,  </a:t>
            </a:r>
            <a:r>
              <a:rPr lang="en-US" baseline="0" dirty="0" err="1" smtClean="0"/>
              <a:t>whole_brain_tractography</a:t>
            </a:r>
            <a:r>
              <a:rPr lang="en-US" baseline="0" dirty="0" smtClean="0"/>
              <a:t> , Output Fiber Bundle:    bundle_label1_include, - Labels to include: 1</a:t>
            </a:r>
          </a:p>
          <a:p>
            <a:endParaRPr lang="en-US" dirty="0" smtClean="0"/>
          </a:p>
          <a:p>
            <a:r>
              <a:rPr lang="en-US" dirty="0" smtClean="0"/>
              <a:t>Notice,</a:t>
            </a:r>
            <a:r>
              <a:rPr lang="en-US" baseline="0" dirty="0" smtClean="0"/>
              <a:t> here we use the label map of </a:t>
            </a:r>
            <a:r>
              <a:rPr lang="en-US" baseline="0" dirty="0" err="1" smtClean="0"/>
              <a:t>fa</a:t>
            </a:r>
            <a:r>
              <a:rPr lang="en-US" baseline="0" dirty="0" smtClean="0"/>
              <a:t>-label, which contains the different regions we just obtained, not the whole brain mask. </a:t>
            </a:r>
          </a:p>
          <a:p>
            <a:endParaRPr lang="en-US" baseline="0" dirty="0" smtClean="0"/>
          </a:p>
          <a:p>
            <a:r>
              <a:rPr lang="en-US" baseline="0" dirty="0" smtClean="0"/>
              <a:t>And we want to see the fibers passing through the entire CC, so here we set the parameter of Labels to include to 1. </a:t>
            </a:r>
          </a:p>
          <a:p>
            <a:r>
              <a:rPr lang="en-US" baseline="0" dirty="0" smtClean="0"/>
              <a:t>Then click apply to do the selection.</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22</a:t>
            </a:fld>
            <a:endParaRPr lang="en-US"/>
          </a:p>
        </p:txBody>
      </p:sp>
    </p:spTree>
    <p:extLst>
      <p:ext uri="{BB962C8B-B14F-4D97-AF65-F5344CB8AC3E}">
        <p14:creationId xmlns:p14="http://schemas.microsoft.com/office/powerpoint/2010/main" val="1224246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go</a:t>
            </a:r>
            <a:r>
              <a:rPr lang="en-US" baseline="0" dirty="0" smtClean="0"/>
              <a:t> the Models module to see the selection results. In the 3D viewer, we have the bundle selected.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23</a:t>
            </a:fld>
            <a:endParaRPr lang="en-US"/>
          </a:p>
        </p:txBody>
      </p:sp>
    </p:spTree>
    <p:extLst>
      <p:ext uri="{BB962C8B-B14F-4D97-AF65-F5344CB8AC3E}">
        <p14:creationId xmlns:p14="http://schemas.microsoft.com/office/powerpoint/2010/main" val="1833969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let try different selection given the labels 2, 3 and 4.</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24</a:t>
            </a:fld>
            <a:endParaRPr lang="en-US"/>
          </a:p>
        </p:txBody>
      </p:sp>
    </p:spTree>
    <p:extLst>
      <p:ext uri="{BB962C8B-B14F-4D97-AF65-F5344CB8AC3E}">
        <p14:creationId xmlns:p14="http://schemas.microsoft.com/office/powerpoint/2010/main" val="262153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comparison of the different selection results, from the whole brain, the entire CC, the anterior, middle and posterior parts of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26</a:t>
            </a:fld>
            <a:endParaRPr lang="en-US"/>
          </a:p>
        </p:txBody>
      </p:sp>
    </p:spTree>
    <p:extLst>
      <p:ext uri="{BB962C8B-B14F-4D97-AF65-F5344CB8AC3E}">
        <p14:creationId xmlns:p14="http://schemas.microsoft.com/office/powerpoint/2010/main" val="912877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if you loaded the </a:t>
            </a:r>
            <a:r>
              <a:rPr lang="en-US" baseline="0" dirty="0" err="1" smtClean="0"/>
              <a:t>vtk</a:t>
            </a:r>
            <a:r>
              <a:rPr lang="en-US" baseline="0" dirty="0" smtClean="0"/>
              <a:t> file of </a:t>
            </a:r>
            <a:r>
              <a:rPr lang="en-US" baseline="0" dirty="0" err="1" smtClean="0"/>
              <a:t>corpusCallosum</a:t>
            </a:r>
            <a:r>
              <a:rPr lang="en-US" baseline="0" dirty="0" smtClean="0"/>
              <a:t> in the MRML file, you’ll see the difference of doing the whole brain tractography followed by the selection and the tractography seeding from the the label of CC only.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27</a:t>
            </a:fld>
            <a:endParaRPr lang="en-US"/>
          </a:p>
        </p:txBody>
      </p:sp>
    </p:spTree>
    <p:extLst>
      <p:ext uri="{BB962C8B-B14F-4D97-AF65-F5344CB8AC3E}">
        <p14:creationId xmlns:p14="http://schemas.microsoft.com/office/powerpoint/2010/main" val="3554712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also do the multiple labels selection with the </a:t>
            </a:r>
            <a:r>
              <a:rPr lang="en-US" baseline="0" dirty="0" err="1" smtClean="0"/>
              <a:t>fiberbundlelabelselect</a:t>
            </a:r>
            <a:r>
              <a:rPr lang="en-US" baseline="0" dirty="0" smtClean="0"/>
              <a:t> module. There operation of OR and AND. OR means you can get the fibers that passing through any of the labels provided. ADD means getting the fibers that passing though all labels provided.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28</a:t>
            </a:fld>
            <a:endParaRPr lang="en-US"/>
          </a:p>
        </p:txBody>
      </p:sp>
    </p:spTree>
    <p:extLst>
      <p:ext uri="{BB962C8B-B14F-4D97-AF65-F5344CB8AC3E}">
        <p14:creationId xmlns:p14="http://schemas.microsoft.com/office/powerpoint/2010/main" val="3362482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do AND selection first. It is same as we do the single label selection, but you put multiple labels in Labels to include. Here we use 2 and 3. And click Apply.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29</a:t>
            </a:fld>
            <a:endParaRPr lang="en-US"/>
          </a:p>
        </p:txBody>
      </p:sp>
    </p:spTree>
    <p:extLst>
      <p:ext uri="{BB962C8B-B14F-4D97-AF65-F5344CB8AC3E}">
        <p14:creationId xmlns:p14="http://schemas.microsoft.com/office/powerpoint/2010/main" val="990047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got the results that passing though both labels 2 and 3.</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30</a:t>
            </a:fld>
            <a:endParaRPr lang="en-US"/>
          </a:p>
        </p:txBody>
      </p:sp>
    </p:spTree>
    <p:extLst>
      <p:ext uri="{BB962C8B-B14F-4D97-AF65-F5344CB8AC3E}">
        <p14:creationId xmlns:p14="http://schemas.microsoft.com/office/powerpoint/2010/main" val="1285276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a:t>
            </a:r>
            <a:r>
              <a:rPr lang="en-US" baseline="0" dirty="0" smtClean="0"/>
              <a:t> it to OR operation. And click apply.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31</a:t>
            </a:fld>
            <a:endParaRPr lang="en-US"/>
          </a:p>
        </p:txBody>
      </p:sp>
    </p:spTree>
    <p:extLst>
      <p:ext uri="{BB962C8B-B14F-4D97-AF65-F5344CB8AC3E}">
        <p14:creationId xmlns:p14="http://schemas.microsoft.com/office/powerpoint/2010/main" val="318415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get the fibers</a:t>
            </a:r>
            <a:r>
              <a:rPr lang="en-US" baseline="0" dirty="0" smtClean="0"/>
              <a:t> that passing through either labels 2 or 3.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32</a:t>
            </a:fld>
            <a:endParaRPr lang="en-US"/>
          </a:p>
        </p:txBody>
      </p:sp>
    </p:spTree>
    <p:extLst>
      <p:ext uri="{BB962C8B-B14F-4D97-AF65-F5344CB8AC3E}">
        <p14:creationId xmlns:p14="http://schemas.microsoft.com/office/powerpoint/2010/main" val="762865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a:t>
            </a:r>
            <a:r>
              <a:rPr lang="en-US" baseline="0" dirty="0" smtClean="0"/>
              <a:t>e is the comparison between the results.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33</a:t>
            </a:fld>
            <a:endParaRPr lang="en-US"/>
          </a:p>
        </p:txBody>
      </p:sp>
    </p:spTree>
    <p:extLst>
      <p:ext uri="{BB962C8B-B14F-4D97-AF65-F5344CB8AC3E}">
        <p14:creationId xmlns:p14="http://schemas.microsoft.com/office/powerpoint/2010/main" val="1922662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 save</a:t>
            </a:r>
            <a:r>
              <a:rPr lang="en-US" baseline="0" dirty="0" smtClean="0"/>
              <a:t> all fibers we just obtained and we finish the fiber bundle selection part.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34</a:t>
            </a:fld>
            <a:endParaRPr lang="en-US"/>
          </a:p>
        </p:txBody>
      </p:sp>
    </p:spTree>
    <p:extLst>
      <p:ext uri="{BB962C8B-B14F-4D97-AF65-F5344CB8AC3E}">
        <p14:creationId xmlns:p14="http://schemas.microsoft.com/office/powerpoint/2010/main" val="39589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let’s go</a:t>
            </a:r>
            <a:r>
              <a:rPr lang="en-US" baseline="0" dirty="0" smtClean="0"/>
              <a:t> to the scalar measurement part, with the module </a:t>
            </a:r>
            <a:r>
              <a:rPr lang="en-US" baseline="0" dirty="0" err="1" smtClean="0"/>
              <a:t>FiberTractScalarMeasurement</a:t>
            </a:r>
            <a:r>
              <a:rPr lang="en-US" baseline="0" dirty="0" smtClean="0"/>
              <a:t> under tractography category.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35</a:t>
            </a:fld>
            <a:endParaRPr lang="en-US"/>
          </a:p>
        </p:txBody>
      </p:sp>
    </p:spTree>
    <p:extLst>
      <p:ext uri="{BB962C8B-B14F-4D97-AF65-F5344CB8AC3E}">
        <p14:creationId xmlns:p14="http://schemas.microsoft.com/office/powerpoint/2010/main" val="2358296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our goal is to calculate the measurement from the fiber bundles we just obtained. </a:t>
            </a:r>
          </a:p>
          <a:p>
            <a:r>
              <a:rPr lang="en-US" baseline="0" dirty="0" smtClean="0"/>
              <a:t>For the parameters of this module, select Input Type as </a:t>
            </a:r>
            <a:r>
              <a:rPr lang="en-US" baseline="0" dirty="0" err="1" smtClean="0"/>
              <a:t>Fibers_File_Folder</a:t>
            </a:r>
            <a:r>
              <a:rPr lang="en-US" baseline="0" dirty="0" smtClean="0"/>
              <a:t>, set Fibers File Folder to the where we store the </a:t>
            </a:r>
            <a:r>
              <a:rPr lang="en-US" baseline="0" dirty="0" err="1" smtClean="0"/>
              <a:t>vtks</a:t>
            </a:r>
            <a:r>
              <a:rPr lang="en-US" baseline="0" dirty="0" smtClean="0"/>
              <a:t>, assign a output text file for the measurement results. </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36</a:t>
            </a:fld>
            <a:endParaRPr lang="en-US"/>
          </a:p>
        </p:txBody>
      </p:sp>
    </p:spTree>
    <p:extLst>
      <p:ext uri="{BB962C8B-B14F-4D97-AF65-F5344CB8AC3E}">
        <p14:creationId xmlns:p14="http://schemas.microsoft.com/office/powerpoint/2010/main" val="1753653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37</a:t>
            </a:fld>
            <a:endParaRPr lang="en-US"/>
          </a:p>
        </p:txBody>
      </p:sp>
    </p:spTree>
    <p:extLst>
      <p:ext uri="{BB962C8B-B14F-4D97-AF65-F5344CB8AC3E}">
        <p14:creationId xmlns:p14="http://schemas.microsoft.com/office/powerpoint/2010/main" val="5297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next part, I’ll show a step-by-step processing of doing the stuff that I just mentioned. </a:t>
            </a:r>
          </a:p>
          <a:p>
            <a:r>
              <a:rPr lang="en-US" baseline="0" dirty="0" smtClean="0"/>
              <a:t>First, I’ll show how to draw several labels from CC, which give multiple regions of interest of entire CC, anterior part, the middle part and the posterior part of CC. </a:t>
            </a:r>
          </a:p>
          <a:p>
            <a:r>
              <a:rPr lang="en-US" baseline="0" dirty="0" smtClean="0"/>
              <a:t>Then, I’ll show how to do whole brain tractography that includes all fibers obtained by tracing algorithm of the brain.</a:t>
            </a:r>
          </a:p>
          <a:p>
            <a:r>
              <a:rPr lang="en-US" baseline="0" dirty="0" smtClean="0"/>
              <a:t>After that, we will conduct the fiber bundle selection given the multiple labels and whole brain tractography.</a:t>
            </a:r>
          </a:p>
          <a:p>
            <a:r>
              <a:rPr lang="en-US" baseline="0" dirty="0" smtClean="0"/>
              <a:t>After getting the fiber bundles from the regions of interest, I’ll show how to extract scalar measurements from them.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4</a:t>
            </a:fld>
            <a:endParaRPr lang="en-US"/>
          </a:p>
        </p:txBody>
      </p:sp>
    </p:spTree>
    <p:extLst>
      <p:ext uri="{BB962C8B-B14F-4D97-AF65-F5344CB8AC3E}">
        <p14:creationId xmlns:p14="http://schemas.microsoft.com/office/powerpoint/2010/main" val="16725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6</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go to the Data module, you will see the data just loaded</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7</a:t>
            </a:fld>
            <a:endParaRPr lang="en-US"/>
          </a:p>
        </p:txBody>
      </p:sp>
    </p:spTree>
    <p:extLst>
      <p:ext uri="{BB962C8B-B14F-4D97-AF65-F5344CB8AC3E}">
        <p14:creationId xmlns:p14="http://schemas.microsoft.com/office/powerpoint/2010/main" val="3072755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8</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a:t>
            </a:r>
            <a:r>
              <a:rPr lang="en-US" baseline="0" dirty="0" smtClean="0"/>
              <a:t>’s draw some other labels on the label map, with the module Editor. As this label editing and tractography have been introduced more detailed in the DTI tutorial. So, here I just give a brief illustration of them.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9</a:t>
            </a:fld>
            <a:endParaRPr lang="en-US"/>
          </a:p>
        </p:txBody>
      </p:sp>
    </p:spTree>
    <p:extLst>
      <p:ext uri="{BB962C8B-B14F-4D97-AF65-F5344CB8AC3E}">
        <p14:creationId xmlns:p14="http://schemas.microsoft.com/office/powerpoint/2010/main" val="379107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
            </a:r>
            <a:r>
              <a:rPr lang="en-US" baseline="0" dirty="0" smtClean="0"/>
              <a:t> the yellow view</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10</a:t>
            </a:fld>
            <a:endParaRPr lang="en-US"/>
          </a:p>
        </p:txBody>
      </p:sp>
    </p:spTree>
    <p:extLst>
      <p:ext uri="{BB962C8B-B14F-4D97-AF65-F5344CB8AC3E}">
        <p14:creationId xmlns:p14="http://schemas.microsoft.com/office/powerpoint/2010/main" val="398562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EB7771F-0188-40FB-9571-23D167F8E4F7}" type="datetime1">
              <a:rPr lang="en-US"/>
              <a:pPr>
                <a:defRPr/>
              </a:pPr>
              <a:t>2/4/16</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898989"/>
                </a:solidFill>
                <a:ea typeface="ＭＳ Ｐゴシック" pitchFamily="34" charset="-128"/>
              </a:defRPr>
            </a:lvl1pPr>
          </a:lstStyle>
          <a:p>
            <a:pPr>
              <a:defRPr/>
            </a:pPr>
            <a:fld id="{619A2846-7082-4299-A3A2-E4AAC2FA8A99}" type="slidenum">
              <a:rPr lang="en-US"/>
              <a:pPr>
                <a:defRPr/>
              </a:pPr>
              <a:t>‹#›</a:t>
            </a:fld>
            <a:endParaRPr lang="en-US"/>
          </a:p>
        </p:txBody>
      </p:sp>
    </p:spTree>
    <p:extLst>
      <p:ext uri="{BB962C8B-B14F-4D97-AF65-F5344CB8AC3E}">
        <p14:creationId xmlns:p14="http://schemas.microsoft.com/office/powerpoint/2010/main" val="27737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5C5B9D3-D9A7-42BC-A196-4FB7928FE820}" type="datetime1">
              <a:rPr lang="en-US"/>
              <a:pPr>
                <a:defRPr/>
              </a:pPr>
              <a:t>2/4/16</a:t>
            </a:fld>
            <a:endParaRPr 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2"/>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71514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Content Placeholder 12"/>
          <p:cNvSpPr>
            <a:spLocks noGrp="1"/>
          </p:cNvSpPr>
          <p:nvPr>
            <p:ph sz="quarter" idx="13"/>
          </p:nvPr>
        </p:nvSpPr>
        <p:spPr>
          <a:xfrm>
            <a:off x="685800" y="1676400"/>
            <a:ext cx="7924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4"/>
          </p:nvPr>
        </p:nvSpPr>
        <p:spPr/>
        <p:txBody>
          <a:bodyPr/>
          <a:lstStyle>
            <a:lvl1pPr>
              <a:defRPr/>
            </a:lvl1pPr>
          </a:lstStyle>
          <a:p>
            <a:pPr>
              <a:defRPr/>
            </a:pPr>
            <a:fld id="{FBAD6EFC-1010-47D4-98FE-C1DD8A17CF08}" type="datetime1">
              <a:rPr lang="en-US"/>
              <a:pPr>
                <a:defRPr/>
              </a:pPr>
              <a:t>2/4/16</a:t>
            </a:fld>
            <a:endParaRPr lang="en-US"/>
          </a:p>
        </p:txBody>
      </p:sp>
      <p:sp>
        <p:nvSpPr>
          <p:cNvPr id="5" name="Footer Placeholder 4"/>
          <p:cNvSpPr>
            <a:spLocks noGrp="1"/>
          </p:cNvSpPr>
          <p:nvPr>
            <p:ph type="ftr" sz="quarter" idx="15"/>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6"/>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1844671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ＭＳ Ｐゴシック" pitchFamily="34" charset="-128"/>
              </a:defRPr>
            </a:lvl1pPr>
          </a:lstStyle>
          <a:p>
            <a:pPr>
              <a:defRPr/>
            </a:pPr>
            <a:fld id="{CD45413B-A515-46A6-8852-D1FF50667130}" type="datetime1">
              <a:rPr lang="en-US"/>
              <a:pPr>
                <a:defRPr/>
              </a:pPr>
              <a:t>2/4/16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ea typeface="+mn-ea"/>
                <a:cs typeface="+mn-cs"/>
              </a:defRPr>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r>
              <a:rPr lang="en-US"/>
              <a:t>NA-MIC</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Lst>
  <p:hf hd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www.slicer.org/slicerWiki/index.php/Documentation/4.5/Training%23Slicer4_Diffusion_Tensor_Imaging_Tutorial"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9.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1470025"/>
          </a:xfrm>
        </p:spPr>
        <p:txBody>
          <a:bodyPr rtlCol="0">
            <a:noAutofit/>
          </a:bodyPr>
          <a:lstStyle/>
          <a:p>
            <a:pPr eaLnBrk="1" fontAlgn="auto" hangingPunct="1">
              <a:spcAft>
                <a:spcPts val="0"/>
              </a:spcAft>
              <a:defRPr/>
            </a:pPr>
            <a:r>
              <a:rPr lang="en-US" sz="5000" dirty="0" smtClean="0">
                <a:latin typeface="Arial Unicode MS" pitchFamily="34" charset="-128"/>
                <a:ea typeface="Arial Unicode MS" pitchFamily="34" charset="-128"/>
                <a:cs typeface="Arial Unicode MS" pitchFamily="34" charset="-128"/>
              </a:rPr>
              <a:t>Fiber Bundle Selection And Scalar Measurement</a:t>
            </a:r>
          </a:p>
        </p:txBody>
      </p:sp>
      <p:sp>
        <p:nvSpPr>
          <p:cNvPr id="3" name="Subtitle 2"/>
          <p:cNvSpPr>
            <a:spLocks noGrp="1"/>
          </p:cNvSpPr>
          <p:nvPr>
            <p:ph type="subTitle" idx="1"/>
          </p:nvPr>
        </p:nvSpPr>
        <p:spPr>
          <a:xfrm>
            <a:off x="0" y="3886200"/>
            <a:ext cx="8915400" cy="1752600"/>
          </a:xfrm>
        </p:spPr>
        <p:txBody>
          <a:bodyPr rtlCol="0">
            <a:noAutofit/>
          </a:bodyPr>
          <a:lstStyle/>
          <a:p>
            <a:pPr eaLnBrk="1" fontAlgn="auto" hangingPunct="1">
              <a:spcAft>
                <a:spcPts val="0"/>
              </a:spcAft>
              <a:defRPr/>
            </a:pPr>
            <a:r>
              <a:rPr lang="en-US" sz="3600" b="1" dirty="0" smtClean="0">
                <a:ea typeface="+mn-ea"/>
                <a:cs typeface="+mn-cs"/>
              </a:rPr>
              <a:t>Fan </a:t>
            </a:r>
            <a:r>
              <a:rPr lang="en-US" sz="3600" b="1" dirty="0" smtClean="0">
                <a:ea typeface="+mn-ea"/>
                <a:cs typeface="+mn-cs"/>
              </a:rPr>
              <a:t>Zhang</a:t>
            </a:r>
            <a:endParaRPr lang="en-US" sz="3600" b="1" dirty="0">
              <a:ea typeface="+mn-ea"/>
              <a:cs typeface="+mn-cs"/>
            </a:endParaRPr>
          </a:p>
          <a:p>
            <a:pPr eaLnBrk="1" fontAlgn="auto" hangingPunct="1">
              <a:spcAft>
                <a:spcPts val="0"/>
              </a:spcAft>
              <a:defRPr/>
            </a:pPr>
            <a:r>
              <a:rPr lang="en-US" sz="3600" b="1" dirty="0" smtClean="0">
                <a:ea typeface="+mn-ea"/>
                <a:cs typeface="+mn-cs"/>
              </a:rPr>
              <a:t>The University of Sydney, Australia</a:t>
            </a:r>
          </a:p>
          <a:p>
            <a:pPr eaLnBrk="1" fontAlgn="auto" hangingPunct="1">
              <a:spcAft>
                <a:spcPts val="0"/>
              </a:spcAft>
              <a:defRPr/>
            </a:pPr>
            <a:r>
              <a:rPr lang="en-US" sz="3600" b="1" dirty="0" smtClean="0"/>
              <a:t>Brigham and Women’s </a:t>
            </a:r>
            <a:r>
              <a:rPr lang="en-US" sz="3600" b="1" dirty="0" smtClean="0"/>
              <a:t>Hospital, USA</a:t>
            </a:r>
          </a:p>
          <a:p>
            <a:pPr eaLnBrk="1" fontAlgn="auto" hangingPunct="1">
              <a:spcAft>
                <a:spcPts val="0"/>
              </a:spcAft>
              <a:defRPr/>
            </a:pPr>
            <a:r>
              <a:rPr lang="en-US" sz="3600" b="1" u="sng" dirty="0" err="1" smtClean="0">
                <a:solidFill>
                  <a:srgbClr val="0000FF"/>
                </a:solidFill>
                <a:ea typeface="+mn-ea"/>
                <a:cs typeface="+mn-cs"/>
              </a:rPr>
              <a:t>fzhang</a:t>
            </a:r>
            <a:r>
              <a:rPr lang="en-US" sz="3600" b="1" u="sng" dirty="0" err="1" smtClean="0">
                <a:solidFill>
                  <a:srgbClr val="0000FF"/>
                </a:solidFill>
                <a:ea typeface="+mn-ea"/>
                <a:cs typeface="+mn-cs"/>
              </a:rPr>
              <a:t>@bwh.harvard.edu</a:t>
            </a:r>
            <a:endParaRPr lang="en-US" sz="3600" b="1" u="sng" dirty="0" smtClean="0">
              <a:solidFill>
                <a:srgbClr val="0000FF"/>
              </a:solidFill>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cxnSp>
        <p:nvCxnSpPr>
          <p:cNvPr id="6" name="Straight Arrow Connector 5"/>
          <p:cNvCxnSpPr>
            <a:stCxn id="9" idx="3"/>
          </p:cNvCxnSpPr>
          <p:nvPr/>
        </p:nvCxnSpPr>
        <p:spPr>
          <a:xfrm>
            <a:off x="3429000" y="2792343"/>
            <a:ext cx="762000" cy="2556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21"/>
          <p:cNvSpPr txBox="1">
            <a:spLocks noChangeArrowheads="1"/>
          </p:cNvSpPr>
          <p:nvPr/>
        </p:nvSpPr>
        <p:spPr bwMode="auto">
          <a:xfrm>
            <a:off x="152400" y="2438400"/>
            <a:ext cx="32766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a:t>
            </a:r>
            <a:r>
              <a:rPr lang="en-US" altLang="en-US" sz="2000" b="1" dirty="0" smtClean="0"/>
              <a:t>Yellow slice only </a:t>
            </a:r>
            <a:r>
              <a:rPr lang="en-US" altLang="en-US" sz="2000" dirty="0" smtClean="0"/>
              <a:t>layout</a:t>
            </a:r>
            <a:endParaRPr lang="en-US" altLang="en-US" sz="2000" dirty="0"/>
          </a:p>
        </p:txBody>
      </p: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79579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 name="TextBox 21"/>
          <p:cNvSpPr txBox="1">
            <a:spLocks noChangeArrowheads="1"/>
          </p:cNvSpPr>
          <p:nvPr/>
        </p:nvSpPr>
        <p:spPr bwMode="auto">
          <a:xfrm>
            <a:off x="3429000" y="1676400"/>
            <a:ext cx="3124200" cy="163121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a:t>
            </a:r>
            <a:r>
              <a:rPr lang="zh-CN" altLang="en-US" sz="2000" dirty="0" smtClean="0"/>
              <a:t> </a:t>
            </a:r>
            <a:r>
              <a:rPr lang="en-US" altLang="en-US" sz="2000" dirty="0" smtClean="0"/>
              <a:t>Set </a:t>
            </a:r>
            <a:r>
              <a:rPr lang="en-US" altLang="en-US" sz="2000" dirty="0"/>
              <a:t>the </a:t>
            </a:r>
            <a:r>
              <a:rPr lang="en-US" altLang="en-US" sz="2000" b="1" dirty="0" smtClean="0"/>
              <a:t>Master</a:t>
            </a:r>
            <a:r>
              <a:rPr lang="zh-CN" altLang="en-US" sz="2000" b="1" dirty="0" smtClean="0"/>
              <a:t> </a:t>
            </a:r>
            <a:r>
              <a:rPr lang="en-US" altLang="zh-CN" sz="2000" b="1" dirty="0" smtClean="0"/>
              <a:t>Volume</a:t>
            </a:r>
            <a:r>
              <a:rPr lang="en-US" altLang="en-US" sz="2000" b="1" dirty="0" smtClean="0"/>
              <a:t> </a:t>
            </a:r>
            <a:r>
              <a:rPr lang="en-US" altLang="en-US" sz="2000" dirty="0"/>
              <a:t>parameter to </a:t>
            </a:r>
            <a:r>
              <a:rPr lang="en-US" altLang="en-US" sz="2000" b="1" dirty="0" err="1" smtClean="0"/>
              <a:t>fa</a:t>
            </a:r>
            <a:endParaRPr lang="en-US" altLang="en-US" sz="2000" b="1" dirty="0"/>
          </a:p>
          <a:p>
            <a:pPr eaLnBrk="1" hangingPunct="1"/>
            <a:endParaRPr lang="en-US" altLang="en-US" sz="2000" b="1" dirty="0" smtClean="0"/>
          </a:p>
          <a:p>
            <a:pPr eaLnBrk="1" hangingPunct="1"/>
            <a:r>
              <a:rPr lang="en-US" altLang="zh-CN" sz="2000" dirty="0" smtClean="0"/>
              <a:t>-</a:t>
            </a:r>
            <a:r>
              <a:rPr lang="zh-CN" altLang="en-US" sz="2000" dirty="0" smtClean="0"/>
              <a:t> </a:t>
            </a:r>
            <a:r>
              <a:rPr lang="en-US" altLang="en-US" sz="2000" dirty="0" smtClean="0"/>
              <a:t>Set </a:t>
            </a:r>
            <a:r>
              <a:rPr lang="en-US" altLang="en-US" sz="2000" dirty="0"/>
              <a:t>the </a:t>
            </a:r>
            <a:r>
              <a:rPr lang="en-US" altLang="en-US" sz="2000" b="1" dirty="0" smtClean="0"/>
              <a:t>Merge</a:t>
            </a:r>
            <a:r>
              <a:rPr lang="zh-CN" altLang="en-US" sz="2000" b="1" dirty="0" smtClean="0"/>
              <a:t> </a:t>
            </a:r>
            <a:r>
              <a:rPr lang="en-US" altLang="zh-CN" sz="2000" b="1" dirty="0" smtClean="0"/>
              <a:t>Volume</a:t>
            </a:r>
            <a:r>
              <a:rPr lang="en-US" altLang="en-US" sz="2000" b="1" dirty="0" smtClean="0"/>
              <a:t> </a:t>
            </a:r>
            <a:r>
              <a:rPr lang="en-US" altLang="en-US" sz="2000" dirty="0"/>
              <a:t>parameter to </a:t>
            </a:r>
            <a:r>
              <a:rPr lang="en-US" altLang="en-US" sz="2000" b="1" dirty="0" err="1" smtClean="0"/>
              <a:t>fa</a:t>
            </a:r>
            <a:r>
              <a:rPr lang="en-US" altLang="zh-CN" sz="2000" b="1" dirty="0" smtClean="0"/>
              <a:t>-label</a:t>
            </a:r>
            <a:endParaRPr lang="en-US" altLang="en-US" sz="2000" b="1" dirty="0" smtClean="0"/>
          </a:p>
        </p:txBody>
      </p:sp>
      <p:sp>
        <p:nvSpPr>
          <p:cNvPr id="6" name="Rounded Rectangle 5"/>
          <p:cNvSpPr/>
          <p:nvPr/>
        </p:nvSpPr>
        <p:spPr>
          <a:xfrm>
            <a:off x="5867" y="2169480"/>
            <a:ext cx="3270734" cy="9144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51696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TextBox 21"/>
          <p:cNvSpPr txBox="1">
            <a:spLocks noChangeArrowheads="1"/>
          </p:cNvSpPr>
          <p:nvPr/>
        </p:nvSpPr>
        <p:spPr bwMode="auto">
          <a:xfrm>
            <a:off x="2667000" y="1905000"/>
            <a:ext cx="3286125"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Slide</a:t>
            </a:r>
            <a:r>
              <a:rPr lang="zh-CN" altLang="en-US" sz="2000" dirty="0" smtClean="0"/>
              <a:t> </a:t>
            </a:r>
            <a:r>
              <a:rPr lang="en-US" altLang="zh-CN" sz="2000" dirty="0" smtClean="0"/>
              <a:t>right</a:t>
            </a:r>
            <a:r>
              <a:rPr lang="zh-CN" altLang="en-US" sz="2000" dirty="0" smtClean="0"/>
              <a:t> </a:t>
            </a:r>
            <a:r>
              <a:rPr lang="en-US" altLang="zh-CN" sz="2000" dirty="0" smtClean="0"/>
              <a:t>to</a:t>
            </a:r>
            <a:r>
              <a:rPr lang="zh-CN" altLang="en-US" sz="2000" dirty="0" smtClean="0"/>
              <a:t> </a:t>
            </a:r>
            <a:r>
              <a:rPr lang="en-US" altLang="zh-CN" sz="2000" dirty="0" smtClean="0"/>
              <a:t>the</a:t>
            </a:r>
            <a:r>
              <a:rPr lang="zh-CN" altLang="en-US" sz="2000" dirty="0" smtClean="0"/>
              <a:t> </a:t>
            </a:r>
            <a:r>
              <a:rPr lang="en-US" altLang="zh-CN" sz="2000" dirty="0" smtClean="0"/>
              <a:t>next</a:t>
            </a:r>
            <a:r>
              <a:rPr lang="zh-CN" altLang="en-US" sz="2000" dirty="0" smtClean="0"/>
              <a:t> </a:t>
            </a:r>
            <a:r>
              <a:rPr lang="en-US" altLang="zh-CN" sz="2000" dirty="0" smtClean="0"/>
              <a:t>slice</a:t>
            </a:r>
            <a:endParaRPr lang="en-US" altLang="en-US" sz="2000" dirty="0"/>
          </a:p>
        </p:txBody>
      </p:sp>
      <p:cxnSp>
        <p:nvCxnSpPr>
          <p:cNvPr id="6" name="Straight Arrow Connector 5"/>
          <p:cNvCxnSpPr>
            <a:stCxn id="5" idx="3"/>
          </p:cNvCxnSpPr>
          <p:nvPr/>
        </p:nvCxnSpPr>
        <p:spPr>
          <a:xfrm flipV="1">
            <a:off x="5953125" y="1600201"/>
            <a:ext cx="447675" cy="5048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3" name="TextBox 21"/>
          <p:cNvSpPr txBox="1">
            <a:spLocks noChangeArrowheads="1"/>
          </p:cNvSpPr>
          <p:nvPr/>
        </p:nvSpPr>
        <p:spPr bwMode="auto">
          <a:xfrm>
            <a:off x="2057400" y="2819400"/>
            <a:ext cx="36576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 Select the </a:t>
            </a:r>
            <a:r>
              <a:rPr lang="en-US" altLang="en-US" sz="2000" b="1" dirty="0" err="1" smtClean="0"/>
              <a:t>DrawEffect</a:t>
            </a:r>
            <a:r>
              <a:rPr lang="en-US" altLang="en-US" sz="2000" b="1" dirty="0" smtClean="0"/>
              <a:t> tool</a:t>
            </a:r>
          </a:p>
          <a:p>
            <a:pPr eaLnBrk="1" hangingPunct="1"/>
            <a:endParaRPr lang="en-US" altLang="en-US" sz="2000" b="1" dirty="0"/>
          </a:p>
          <a:p>
            <a:pPr eaLnBrk="1" hangingPunct="1"/>
            <a:r>
              <a:rPr lang="en-US" altLang="zh-CN" sz="2000" dirty="0" smtClean="0"/>
              <a:t>-</a:t>
            </a:r>
            <a:r>
              <a:rPr lang="zh-CN" altLang="en-US" sz="2000" dirty="0" smtClean="0"/>
              <a:t> </a:t>
            </a:r>
            <a:r>
              <a:rPr lang="en-US" altLang="zh-CN" sz="2000" dirty="0" smtClean="0"/>
              <a:t>Set</a:t>
            </a:r>
            <a:r>
              <a:rPr lang="zh-CN" altLang="en-US" sz="2000" dirty="0" smtClean="0"/>
              <a:t> </a:t>
            </a:r>
            <a:r>
              <a:rPr lang="en-US" altLang="zh-CN" sz="2000" dirty="0" smtClean="0"/>
              <a:t>the</a:t>
            </a:r>
            <a:r>
              <a:rPr lang="zh-CN" altLang="en-US" sz="2000" dirty="0" smtClean="0"/>
              <a:t> </a:t>
            </a:r>
            <a:r>
              <a:rPr lang="en-US" altLang="zh-CN" sz="2000" b="1" dirty="0" smtClean="0"/>
              <a:t>Label</a:t>
            </a:r>
            <a:r>
              <a:rPr lang="zh-CN" altLang="en-US" sz="2000" dirty="0" smtClean="0"/>
              <a:t> </a:t>
            </a:r>
            <a:r>
              <a:rPr lang="en-US" altLang="zh-CN" sz="2000" dirty="0" smtClean="0"/>
              <a:t>to </a:t>
            </a:r>
            <a:r>
              <a:rPr lang="en-US" altLang="zh-CN" sz="2000" b="1" dirty="0" smtClean="0"/>
              <a:t>2</a:t>
            </a:r>
            <a:endParaRPr lang="en-US" altLang="en-US" sz="2000" b="1" dirty="0"/>
          </a:p>
        </p:txBody>
      </p:sp>
      <p:cxnSp>
        <p:nvCxnSpPr>
          <p:cNvPr id="14" name="Straight Arrow Connector 13"/>
          <p:cNvCxnSpPr/>
          <p:nvPr/>
        </p:nvCxnSpPr>
        <p:spPr>
          <a:xfrm flipH="1">
            <a:off x="762000" y="3048000"/>
            <a:ext cx="1295400"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flipH="1">
            <a:off x="2133600" y="3810000"/>
            <a:ext cx="762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TextBox 21"/>
          <p:cNvSpPr txBox="1">
            <a:spLocks noChangeArrowheads="1"/>
          </p:cNvSpPr>
          <p:nvPr/>
        </p:nvSpPr>
        <p:spPr bwMode="auto">
          <a:xfrm>
            <a:off x="533400" y="2362200"/>
            <a:ext cx="3743325"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Outline the contour of the </a:t>
            </a:r>
            <a:r>
              <a:rPr lang="en-US" sz="2000" dirty="0" smtClean="0"/>
              <a:t>anterior</a:t>
            </a:r>
            <a:r>
              <a:rPr lang="zh-CN" altLang="en-US" sz="2000" dirty="0" smtClean="0"/>
              <a:t> </a:t>
            </a:r>
            <a:r>
              <a:rPr lang="en-US" altLang="zh-CN" sz="2000" dirty="0" smtClean="0"/>
              <a:t>of</a:t>
            </a:r>
            <a:r>
              <a:rPr lang="zh-CN" altLang="en-US" sz="2000" dirty="0" smtClean="0"/>
              <a:t> </a:t>
            </a:r>
            <a:r>
              <a:rPr lang="en-US" altLang="en-US" sz="2000" dirty="0" smtClean="0"/>
              <a:t>Corpus Callosum with the </a:t>
            </a:r>
            <a:r>
              <a:rPr lang="en-US" altLang="en-US" sz="2000" b="1" dirty="0" err="1" smtClean="0"/>
              <a:t>DrawEffect</a:t>
            </a:r>
            <a:r>
              <a:rPr lang="en-US" altLang="en-US" sz="2000" b="1" dirty="0" smtClean="0"/>
              <a:t> tool</a:t>
            </a:r>
            <a:r>
              <a:rPr lang="en-US" altLang="en-US" sz="2000" dirty="0" smtClean="0"/>
              <a:t> and press enter. </a:t>
            </a:r>
            <a:endParaRPr lang="en-US" altLang="en-US" sz="2000" dirty="0"/>
          </a:p>
        </p:txBody>
      </p:sp>
      <p:cxnSp>
        <p:nvCxnSpPr>
          <p:cNvPr id="6" name="Straight Arrow Connector 5"/>
          <p:cNvCxnSpPr>
            <a:stCxn id="5" idx="3"/>
          </p:cNvCxnSpPr>
          <p:nvPr/>
        </p:nvCxnSpPr>
        <p:spPr>
          <a:xfrm>
            <a:off x="4276725" y="3023920"/>
            <a:ext cx="971550" cy="73396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533400" y="2413337"/>
            <a:ext cx="3743325"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draw</a:t>
            </a:r>
            <a:r>
              <a:rPr lang="zh-CN" altLang="en-US" sz="2000" dirty="0" smtClean="0"/>
              <a:t> </a:t>
            </a:r>
            <a:r>
              <a:rPr lang="en-US" altLang="zh-CN" sz="2000" dirty="0" smtClean="0"/>
              <a:t>the</a:t>
            </a:r>
            <a:r>
              <a:rPr lang="zh-CN" altLang="en-US" sz="2000" dirty="0" smtClean="0"/>
              <a:t> </a:t>
            </a:r>
            <a:r>
              <a:rPr lang="en-US" sz="2000" dirty="0" smtClean="0"/>
              <a:t>middle </a:t>
            </a:r>
            <a:r>
              <a:rPr lang="en-US" altLang="zh-CN" sz="2000" dirty="0" smtClean="0"/>
              <a:t>of</a:t>
            </a:r>
            <a:r>
              <a:rPr lang="zh-CN" altLang="en-US" sz="2000" dirty="0" smtClean="0"/>
              <a:t> </a:t>
            </a:r>
            <a:r>
              <a:rPr lang="en-US" altLang="en-US" sz="2000" dirty="0"/>
              <a:t>Corpus </a:t>
            </a:r>
            <a:r>
              <a:rPr lang="en-US" altLang="en-US" sz="2000" dirty="0" smtClean="0"/>
              <a:t>Callosum</a:t>
            </a:r>
            <a:r>
              <a:rPr lang="zh-CN" altLang="en-US" sz="2000" dirty="0" smtClean="0"/>
              <a:t> </a:t>
            </a:r>
            <a:r>
              <a:rPr lang="en-US" altLang="zh-CN" sz="2000" dirty="0" smtClean="0"/>
              <a:t>with</a:t>
            </a:r>
            <a:r>
              <a:rPr lang="zh-CN" altLang="en-US" sz="2000" dirty="0" smtClean="0"/>
              <a:t> </a:t>
            </a:r>
            <a:r>
              <a:rPr lang="en-US" altLang="zh-CN" sz="2000" b="1" dirty="0" smtClean="0"/>
              <a:t>label</a:t>
            </a:r>
            <a:r>
              <a:rPr lang="zh-CN" altLang="en-US" sz="2000" b="1" dirty="0" smtClean="0"/>
              <a:t> </a:t>
            </a:r>
            <a:r>
              <a:rPr lang="en-US" altLang="zh-CN" sz="2000" b="1" dirty="0" smtClean="0"/>
              <a:t>3</a:t>
            </a:r>
            <a:r>
              <a:rPr lang="zh-CN" altLang="zh-CN" sz="2000" dirty="0" smtClean="0"/>
              <a:t> </a:t>
            </a:r>
            <a:r>
              <a:rPr lang="en-US" altLang="zh-CN" sz="2000" dirty="0" smtClean="0"/>
              <a:t>on</a:t>
            </a:r>
            <a:r>
              <a:rPr lang="zh-CN" altLang="en-US" sz="2000" dirty="0" smtClean="0"/>
              <a:t> </a:t>
            </a:r>
            <a:r>
              <a:rPr lang="en-US" altLang="zh-CN" sz="2000" dirty="0" smtClean="0"/>
              <a:t>the</a:t>
            </a:r>
            <a:r>
              <a:rPr lang="zh-CN" altLang="en-US" sz="2000" dirty="0" smtClean="0"/>
              <a:t> </a:t>
            </a:r>
            <a:r>
              <a:rPr lang="en-US" altLang="zh-CN" sz="2000" dirty="0" smtClean="0"/>
              <a:t>next</a:t>
            </a:r>
            <a:r>
              <a:rPr lang="zh-CN" altLang="en-US" sz="2000" dirty="0" smtClean="0"/>
              <a:t> </a:t>
            </a:r>
            <a:r>
              <a:rPr lang="en-US" altLang="zh-CN" sz="2000" dirty="0" smtClean="0"/>
              <a:t>slice</a:t>
            </a:r>
            <a:endParaRPr lang="en-US" altLang="en-US" sz="2000" dirty="0"/>
          </a:p>
        </p:txBody>
      </p:sp>
      <p:cxnSp>
        <p:nvCxnSpPr>
          <p:cNvPr id="6" name="Straight Arrow Connector 5"/>
          <p:cNvCxnSpPr>
            <a:stCxn id="5" idx="3"/>
          </p:cNvCxnSpPr>
          <p:nvPr/>
        </p:nvCxnSpPr>
        <p:spPr>
          <a:xfrm>
            <a:off x="4276725" y="3075057"/>
            <a:ext cx="1209675" cy="55748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2133600" y="3429000"/>
            <a:ext cx="0" cy="914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75412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152400" y="2413337"/>
            <a:ext cx="4124325"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draw</a:t>
            </a:r>
            <a:r>
              <a:rPr lang="zh-CN" altLang="en-US" sz="2000" dirty="0" smtClean="0"/>
              <a:t> </a:t>
            </a:r>
            <a:r>
              <a:rPr lang="en-US" altLang="zh-CN" sz="2000" dirty="0" smtClean="0"/>
              <a:t>the</a:t>
            </a:r>
            <a:r>
              <a:rPr lang="zh-CN" altLang="en-US" sz="2000" dirty="0" smtClean="0"/>
              <a:t> </a:t>
            </a:r>
            <a:r>
              <a:rPr lang="en-US" sz="2000" dirty="0" smtClean="0"/>
              <a:t>posterior</a:t>
            </a:r>
            <a:r>
              <a:rPr lang="zh-CN" altLang="en-US" sz="2000" dirty="0" smtClean="0"/>
              <a:t> </a:t>
            </a:r>
            <a:r>
              <a:rPr lang="en-US" altLang="zh-CN" sz="2000" dirty="0" smtClean="0"/>
              <a:t>of</a:t>
            </a:r>
            <a:r>
              <a:rPr lang="zh-CN" altLang="en-US" sz="2000" dirty="0" smtClean="0"/>
              <a:t> </a:t>
            </a:r>
            <a:r>
              <a:rPr lang="en-US" altLang="en-US" sz="2000" dirty="0"/>
              <a:t>Corpus </a:t>
            </a:r>
            <a:r>
              <a:rPr lang="en-US" altLang="en-US" sz="2000" dirty="0" smtClean="0"/>
              <a:t>Callosum</a:t>
            </a:r>
            <a:r>
              <a:rPr lang="zh-CN" altLang="en-US" sz="2000" dirty="0" smtClean="0"/>
              <a:t> </a:t>
            </a:r>
            <a:r>
              <a:rPr lang="en-US" altLang="zh-CN" sz="2000" dirty="0" smtClean="0"/>
              <a:t>with</a:t>
            </a:r>
            <a:r>
              <a:rPr lang="zh-CN" altLang="en-US" sz="2000" dirty="0" smtClean="0"/>
              <a:t> </a:t>
            </a:r>
            <a:r>
              <a:rPr lang="en-US" altLang="zh-CN" sz="2000" b="1" dirty="0" smtClean="0"/>
              <a:t>label</a:t>
            </a:r>
            <a:r>
              <a:rPr lang="zh-CN" altLang="en-US" sz="2000" b="1" dirty="0" smtClean="0"/>
              <a:t> </a:t>
            </a:r>
            <a:r>
              <a:rPr lang="en-US" altLang="zh-CN" sz="2000" b="1" dirty="0" smtClean="0"/>
              <a:t>4</a:t>
            </a:r>
            <a:r>
              <a:rPr lang="zh-CN" altLang="zh-CN" sz="2000" dirty="0" smtClean="0"/>
              <a:t> </a:t>
            </a:r>
            <a:r>
              <a:rPr lang="en-US" altLang="zh-CN" sz="2000" dirty="0" smtClean="0"/>
              <a:t>on</a:t>
            </a:r>
            <a:r>
              <a:rPr lang="zh-CN" altLang="en-US" sz="2000" dirty="0" smtClean="0"/>
              <a:t> </a:t>
            </a:r>
            <a:r>
              <a:rPr lang="en-US" altLang="zh-CN" sz="2000" dirty="0" smtClean="0"/>
              <a:t>the</a:t>
            </a:r>
            <a:r>
              <a:rPr lang="zh-CN" altLang="en-US" sz="2000" dirty="0" smtClean="0"/>
              <a:t> </a:t>
            </a:r>
            <a:r>
              <a:rPr lang="en-US" altLang="zh-CN" sz="2000" dirty="0" smtClean="0"/>
              <a:t>next</a:t>
            </a:r>
            <a:r>
              <a:rPr lang="zh-CN" altLang="en-US" sz="2000" dirty="0" smtClean="0"/>
              <a:t> </a:t>
            </a:r>
            <a:r>
              <a:rPr lang="en-US" altLang="zh-CN" sz="2000" dirty="0" smtClean="0"/>
              <a:t>slice</a:t>
            </a:r>
            <a:endParaRPr lang="en-US" altLang="en-US" sz="2000" dirty="0"/>
          </a:p>
        </p:txBody>
      </p:sp>
      <p:cxnSp>
        <p:nvCxnSpPr>
          <p:cNvPr id="6" name="Straight Arrow Connector 5"/>
          <p:cNvCxnSpPr>
            <a:stCxn id="5" idx="3"/>
          </p:cNvCxnSpPr>
          <p:nvPr/>
        </p:nvCxnSpPr>
        <p:spPr>
          <a:xfrm>
            <a:off x="4276725" y="2921169"/>
            <a:ext cx="1743075" cy="584031"/>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2133600" y="3429000"/>
            <a:ext cx="0" cy="914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55168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219200"/>
            <a:ext cx="2819400" cy="2485214"/>
          </a:xfrm>
          <a:prstGeom prst="rect">
            <a:avLst/>
          </a:prstGeom>
        </p:spPr>
      </p:pic>
      <p:pic>
        <p:nvPicPr>
          <p:cNvPr id="7" name="Picture 6" desc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962400"/>
            <a:ext cx="2819400" cy="2485215"/>
          </a:xfrm>
          <a:prstGeom prst="rect">
            <a:avLst/>
          </a:prstGeom>
        </p:spPr>
      </p:pic>
      <p:pic>
        <p:nvPicPr>
          <p:cNvPr id="8" name="Picture 7" descr="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3962401"/>
            <a:ext cx="2819400" cy="2485214"/>
          </a:xfrm>
          <a:prstGeom prst="rect">
            <a:avLst/>
          </a:prstGeom>
        </p:spPr>
      </p:pic>
      <p:pic>
        <p:nvPicPr>
          <p:cNvPr id="9" name="Picture 8" descr="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0" y="3962401"/>
            <a:ext cx="2819400" cy="2485214"/>
          </a:xfrm>
          <a:prstGeom prst="rect">
            <a:avLst/>
          </a:prstGeom>
        </p:spPr>
      </p:pic>
      <p:sp>
        <p:nvSpPr>
          <p:cNvPr id="11" name="TextBox 11"/>
          <p:cNvSpPr txBox="1">
            <a:spLocks noChangeArrowheads="1"/>
          </p:cNvSpPr>
          <p:nvPr/>
        </p:nvSpPr>
        <p:spPr bwMode="auto">
          <a:xfrm>
            <a:off x="198580" y="1752600"/>
            <a:ext cx="2895600" cy="1938992"/>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Label</a:t>
            </a:r>
            <a:r>
              <a:rPr lang="zh-CN" altLang="en-US" sz="2000" dirty="0" smtClean="0">
                <a:cs typeface="Arial" pitchFamily="34" charset="0"/>
              </a:rPr>
              <a:t> </a:t>
            </a:r>
            <a:r>
              <a:rPr lang="en-US" altLang="zh-CN" sz="2000" dirty="0" smtClean="0">
                <a:cs typeface="Arial" pitchFamily="34" charset="0"/>
              </a:rPr>
              <a:t>map</a:t>
            </a:r>
            <a:r>
              <a:rPr lang="zh-CN" altLang="en-US" sz="2000" dirty="0" smtClean="0">
                <a:cs typeface="Arial" pitchFamily="34" charset="0"/>
              </a:rPr>
              <a:t> </a:t>
            </a:r>
            <a:r>
              <a:rPr lang="en-US" altLang="zh-CN" sz="2000" dirty="0" smtClean="0">
                <a:cs typeface="Arial" pitchFamily="34" charset="0"/>
              </a:rPr>
              <a:t>on individual slice, with </a:t>
            </a:r>
            <a:r>
              <a:rPr lang="zh-CN" altLang="en-US" sz="2000" dirty="0" smtClean="0">
                <a:cs typeface="Arial" pitchFamily="34" charset="0"/>
              </a:rPr>
              <a:t>:</a:t>
            </a:r>
            <a:endParaRPr lang="en-US" altLang="zh-CN" sz="2000" dirty="0" smtClean="0">
              <a:cs typeface="Arial" pitchFamily="34" charset="0"/>
            </a:endParaRPr>
          </a:p>
          <a:p>
            <a:pPr marL="342900" indent="-342900" eaLnBrk="1" hangingPunct="1">
              <a:buFont typeface="Arial"/>
              <a:buChar char="•"/>
            </a:pPr>
            <a:r>
              <a:rPr lang="en-US" altLang="zh-CN" sz="2000" b="1" dirty="0" smtClean="0">
                <a:cs typeface="Arial" pitchFamily="34" charset="0"/>
              </a:rPr>
              <a:t>1</a:t>
            </a:r>
            <a:r>
              <a:rPr lang="zh-CN" altLang="en-US" sz="2000" b="1" dirty="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sz="2000" b="1" dirty="0" smtClean="0">
                <a:cs typeface="Arial" pitchFamily="34" charset="0"/>
              </a:rPr>
              <a:t>entire</a:t>
            </a:r>
            <a:r>
              <a:rPr lang="zh-CN" altLang="en-US" sz="2000" b="1" dirty="0" smtClean="0">
                <a:cs typeface="Arial" pitchFamily="34" charset="0"/>
              </a:rPr>
              <a:t> </a:t>
            </a:r>
            <a:r>
              <a:rPr lang="en-US" altLang="zh-CN" sz="2000" b="1" dirty="0" smtClean="0">
                <a:cs typeface="Arial" pitchFamily="34" charset="0"/>
              </a:rPr>
              <a:t>CC</a:t>
            </a:r>
            <a:r>
              <a:rPr lang="zh-CN" altLang="en-US" sz="2000" b="1" dirty="0" smtClean="0">
                <a:cs typeface="Arial" pitchFamily="34" charset="0"/>
              </a:rPr>
              <a:t> </a:t>
            </a:r>
            <a:endParaRPr lang="en-US" altLang="zh-CN" sz="2000" b="1" dirty="0" smtClean="0">
              <a:cs typeface="Arial" pitchFamily="34" charset="0"/>
            </a:endParaRPr>
          </a:p>
          <a:p>
            <a:pPr marL="342900" indent="-342900" eaLnBrk="1" hangingPunct="1">
              <a:buFont typeface="Arial"/>
              <a:buChar char="•"/>
            </a:pPr>
            <a:r>
              <a:rPr lang="en-US" altLang="zh-CN" sz="2000" b="1" dirty="0" smtClean="0">
                <a:cs typeface="Arial" pitchFamily="34" charset="0"/>
              </a:rPr>
              <a:t>2</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anterior</a:t>
            </a:r>
            <a:r>
              <a:rPr lang="zh-CN" altLang="en-US" sz="2000" b="1" dirty="0" smtClean="0">
                <a:cs typeface="Arial" pitchFamily="34" charset="0"/>
              </a:rPr>
              <a:t> </a:t>
            </a:r>
            <a:r>
              <a:rPr lang="en-US" altLang="zh-CN" sz="2000" b="1" dirty="0" smtClean="0">
                <a:cs typeface="Arial" pitchFamily="34" charset="0"/>
              </a:rPr>
              <a:t>CC</a:t>
            </a:r>
            <a:endParaRPr lang="en-US" sz="2000" b="1" dirty="0" smtClean="0">
              <a:cs typeface="Arial" pitchFamily="34" charset="0"/>
            </a:endParaRPr>
          </a:p>
          <a:p>
            <a:pPr marL="342900" indent="-342900" eaLnBrk="1" hangingPunct="1">
              <a:buFont typeface="Arial"/>
              <a:buChar char="•"/>
            </a:pPr>
            <a:r>
              <a:rPr lang="en-US" altLang="zh-CN" sz="2000" b="1" dirty="0" smtClean="0">
                <a:cs typeface="Arial" pitchFamily="34" charset="0"/>
              </a:rPr>
              <a:t>3</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middle CC</a:t>
            </a:r>
          </a:p>
          <a:p>
            <a:pPr marL="342900" indent="-342900" eaLnBrk="1" hangingPunct="1">
              <a:buFont typeface="Arial"/>
              <a:buChar char="•"/>
            </a:pPr>
            <a:r>
              <a:rPr lang="zh-CN" altLang="zh-CN" sz="2000" b="1" dirty="0" smtClean="0">
                <a:cs typeface="Arial" pitchFamily="34" charset="0"/>
              </a:rPr>
              <a:t>4</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posterior</a:t>
            </a:r>
            <a:r>
              <a:rPr lang="zh-CN" altLang="en-US" sz="2000" b="1" dirty="0" smtClean="0">
                <a:cs typeface="Arial" pitchFamily="34" charset="0"/>
              </a:rPr>
              <a:t> </a:t>
            </a:r>
            <a:r>
              <a:rPr lang="en-US" altLang="zh-CN" sz="2000" b="1" dirty="0" smtClean="0">
                <a:cs typeface="Arial" pitchFamily="34" charset="0"/>
              </a:rPr>
              <a:t>CC</a:t>
            </a:r>
          </a:p>
        </p:txBody>
      </p:sp>
      <p:sp>
        <p:nvSpPr>
          <p:cNvPr id="12" name="TextBox 11"/>
          <p:cNvSpPr txBox="1">
            <a:spLocks noChangeArrowheads="1"/>
          </p:cNvSpPr>
          <p:nvPr/>
        </p:nvSpPr>
        <p:spPr bwMode="auto">
          <a:xfrm>
            <a:off x="6096000" y="1752600"/>
            <a:ext cx="2971800" cy="1938992"/>
          </a:xfrm>
          <a:prstGeom prst="rect">
            <a:avLst/>
          </a:prstGeom>
          <a:solidFill>
            <a:srgbClr val="FF6600"/>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Notice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there</a:t>
            </a:r>
            <a:r>
              <a:rPr lang="zh-CN" altLang="en-US" sz="2000" dirty="0" smtClean="0">
                <a:cs typeface="Arial" pitchFamily="34" charset="0"/>
              </a:rPr>
              <a:t> </a:t>
            </a:r>
            <a:r>
              <a:rPr lang="en-US" altLang="zh-CN" sz="2000" dirty="0" smtClean="0">
                <a:cs typeface="Arial" pitchFamily="34" charset="0"/>
              </a:rPr>
              <a:t>are</a:t>
            </a:r>
            <a:r>
              <a:rPr lang="zh-CN" altLang="en-US" sz="2000" dirty="0" smtClean="0">
                <a:cs typeface="Arial" pitchFamily="34" charset="0"/>
              </a:rPr>
              <a:t> </a:t>
            </a:r>
            <a:r>
              <a:rPr lang="en-US" altLang="zh-CN" sz="2000" dirty="0" smtClean="0">
                <a:cs typeface="Arial" pitchFamily="34" charset="0"/>
              </a:rPr>
              <a:t>overlaps</a:t>
            </a:r>
            <a:r>
              <a:rPr lang="zh-CN" altLang="en-US" sz="2000" dirty="0" smtClean="0">
                <a:cs typeface="Arial" pitchFamily="34" charset="0"/>
              </a:rPr>
              <a:t> </a:t>
            </a:r>
            <a:r>
              <a:rPr lang="en-US" altLang="zh-CN" sz="2000" dirty="0" smtClean="0">
                <a:cs typeface="Arial" pitchFamily="34" charset="0"/>
              </a:rPr>
              <a:t>between</a:t>
            </a:r>
            <a:r>
              <a:rPr lang="zh-CN" altLang="en-US" sz="2000" dirty="0" smtClean="0">
                <a:cs typeface="Arial" pitchFamily="34" charset="0"/>
              </a:rPr>
              <a:t> </a:t>
            </a:r>
            <a:r>
              <a:rPr lang="en-US" altLang="zh-CN" sz="2000" dirty="0" smtClean="0">
                <a:cs typeface="Arial" pitchFamily="34" charset="0"/>
              </a:rPr>
              <a:t>different</a:t>
            </a:r>
            <a:r>
              <a:rPr lang="zh-CN" altLang="en-US" sz="2000" dirty="0">
                <a:cs typeface="Arial" pitchFamily="34" charset="0"/>
              </a:rPr>
              <a:t> </a:t>
            </a:r>
            <a:r>
              <a:rPr lang="en-US" altLang="zh-CN" sz="2000" dirty="0" smtClean="0">
                <a:cs typeface="Arial" pitchFamily="34" charset="0"/>
              </a:rPr>
              <a:t>labeled</a:t>
            </a:r>
            <a:r>
              <a:rPr lang="zh-CN" altLang="en-US" sz="2000" dirty="0" smtClean="0">
                <a:cs typeface="Arial" pitchFamily="34" charset="0"/>
              </a:rPr>
              <a:t> </a:t>
            </a:r>
            <a:r>
              <a:rPr lang="en-US" altLang="zh-CN" sz="2000" dirty="0" smtClean="0">
                <a:cs typeface="Arial" pitchFamily="34" charset="0"/>
              </a:rPr>
              <a:t>regions*,</a:t>
            </a:r>
            <a:r>
              <a:rPr lang="zh-CN" altLang="en-US" sz="2000" dirty="0" smtClean="0">
                <a:cs typeface="Arial" pitchFamily="34" charset="0"/>
              </a:rPr>
              <a:t> </a:t>
            </a:r>
            <a:r>
              <a:rPr lang="en-US" altLang="zh-CN" sz="2000" dirty="0" smtClean="0">
                <a:cs typeface="Arial" pitchFamily="34" charset="0"/>
              </a:rPr>
              <a:t>which</a:t>
            </a:r>
            <a:r>
              <a:rPr lang="zh-CN" altLang="en-US" sz="2000" dirty="0" smtClean="0">
                <a:cs typeface="Arial" pitchFamily="34" charset="0"/>
              </a:rPr>
              <a:t> </a:t>
            </a:r>
            <a:r>
              <a:rPr lang="en-US" altLang="zh-CN" sz="2000" dirty="0" smtClean="0">
                <a:cs typeface="Arial" pitchFamily="34" charset="0"/>
              </a:rPr>
              <a:t>will</a:t>
            </a:r>
            <a:r>
              <a:rPr lang="zh-CN" altLang="en-US" sz="2000" dirty="0" smtClean="0">
                <a:cs typeface="Arial" pitchFamily="34" charset="0"/>
              </a:rPr>
              <a:t> </a:t>
            </a:r>
            <a:r>
              <a:rPr lang="en-US" altLang="zh-CN" sz="2000" dirty="0" smtClean="0">
                <a:cs typeface="Arial" pitchFamily="34" charset="0"/>
              </a:rPr>
              <a:t>be</a:t>
            </a:r>
            <a:r>
              <a:rPr lang="zh-CN" altLang="en-US" sz="2000" dirty="0" smtClean="0">
                <a:cs typeface="Arial" pitchFamily="34" charset="0"/>
              </a:rPr>
              <a:t> </a:t>
            </a:r>
            <a:r>
              <a:rPr lang="en-US" altLang="zh-CN" sz="2000" dirty="0" smtClean="0">
                <a:cs typeface="Arial" pitchFamily="34" charset="0"/>
              </a:rPr>
              <a:t>used</a:t>
            </a:r>
            <a:r>
              <a:rPr lang="zh-CN" altLang="en-US" sz="2000" dirty="0" smtClean="0">
                <a:cs typeface="Arial" pitchFamily="34" charset="0"/>
              </a:rPr>
              <a:t> </a:t>
            </a:r>
            <a:r>
              <a:rPr lang="en-US" altLang="zh-CN" sz="2000" dirty="0" smtClean="0">
                <a:cs typeface="Arial" pitchFamily="34" charset="0"/>
              </a:rPr>
              <a:t>to</a:t>
            </a:r>
            <a:r>
              <a:rPr lang="zh-CN" altLang="en-US" sz="2000" dirty="0" smtClean="0">
                <a:cs typeface="Arial" pitchFamily="34" charset="0"/>
              </a:rPr>
              <a:t> </a:t>
            </a:r>
            <a:r>
              <a:rPr lang="en-US" altLang="zh-CN" sz="2000" dirty="0" smtClean="0">
                <a:cs typeface="Arial" pitchFamily="34" charset="0"/>
              </a:rPr>
              <a:t>investigate</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selection.</a:t>
            </a:r>
            <a:endParaRPr lang="en-US" altLang="zh-CN" sz="2000" b="1" dirty="0" smtClean="0">
              <a:cs typeface="Arial" pitchFamily="34" charset="0"/>
            </a:endParaRPr>
          </a:p>
        </p:txBody>
      </p:sp>
      <p:sp>
        <p:nvSpPr>
          <p:cNvPr id="3" name="Rectangle 2"/>
          <p:cNvSpPr/>
          <p:nvPr/>
        </p:nvSpPr>
        <p:spPr>
          <a:xfrm>
            <a:off x="685800" y="6550223"/>
            <a:ext cx="8077200" cy="307777"/>
          </a:xfrm>
          <a:prstGeom prst="rect">
            <a:avLst/>
          </a:prstGeom>
        </p:spPr>
        <p:txBody>
          <a:bodyPr wrap="square">
            <a:spAutoFit/>
          </a:bodyPr>
          <a:lstStyle/>
          <a:p>
            <a:r>
              <a:rPr lang="en-US" sz="1400" b="1" dirty="0" smtClean="0"/>
              <a:t>* For details of CC segments: </a:t>
            </a:r>
            <a:r>
              <a:rPr lang="en-US" sz="1400" b="1" dirty="0" smtClean="0">
                <a:solidFill>
                  <a:srgbClr val="0000FF"/>
                </a:solidFill>
              </a:rPr>
              <a:t>http</a:t>
            </a:r>
            <a:r>
              <a:rPr lang="en-US" sz="1400" b="1" dirty="0">
                <a:solidFill>
                  <a:srgbClr val="0000FF"/>
                </a:solidFill>
              </a:rPr>
              <a:t>://</a:t>
            </a:r>
            <a:r>
              <a:rPr lang="en-US" sz="1400" b="1" dirty="0" err="1">
                <a:solidFill>
                  <a:srgbClr val="0000FF"/>
                </a:solidFill>
              </a:rPr>
              <a:t>adessowiki.fee.unicamp.br</a:t>
            </a:r>
            <a:r>
              <a:rPr lang="en-US" sz="1400" b="1" dirty="0">
                <a:solidFill>
                  <a:srgbClr val="0000FF"/>
                </a:solidFill>
              </a:rPr>
              <a:t>/</a:t>
            </a:r>
            <a:r>
              <a:rPr lang="en-US" sz="1400" b="1" dirty="0" err="1">
                <a:solidFill>
                  <a:srgbClr val="0000FF"/>
                </a:solidFill>
              </a:rPr>
              <a:t>adesso</a:t>
            </a:r>
            <a:r>
              <a:rPr lang="en-US" sz="1400" b="1" dirty="0">
                <a:solidFill>
                  <a:srgbClr val="0000FF"/>
                </a:solidFill>
              </a:rPr>
              <a:t>/wiki/DTI/</a:t>
            </a:r>
            <a:r>
              <a:rPr lang="en-US" sz="1400" b="1" dirty="0" err="1">
                <a:solidFill>
                  <a:srgbClr val="0000FF"/>
                </a:solidFill>
              </a:rPr>
              <a:t>proj_cc</a:t>
            </a:r>
            <a:r>
              <a:rPr lang="en-US" sz="1400" b="1" dirty="0">
                <a:solidFill>
                  <a:srgbClr val="0000FF"/>
                </a:solidFill>
              </a:rPr>
              <a:t>/view/</a:t>
            </a:r>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Whole Brain Tractography</a:t>
            </a:r>
          </a:p>
        </p:txBody>
      </p:sp>
      <p:sp>
        <p:nvSpPr>
          <p:cNvPr id="5" name="TextBox 21"/>
          <p:cNvSpPr txBox="1">
            <a:spLocks noChangeArrowheads="1"/>
          </p:cNvSpPr>
          <p:nvPr/>
        </p:nvSpPr>
        <p:spPr bwMode="auto">
          <a:xfrm>
            <a:off x="4953000" y="3352800"/>
            <a:ext cx="30480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endParaRPr lang="en-US" altLang="en-US" sz="2000" b="1" dirty="0" smtClean="0"/>
          </a:p>
          <a:p>
            <a:pPr eaLnBrk="1" hangingPunct="1"/>
            <a:r>
              <a:rPr lang="en-US" altLang="en-US" sz="2000" b="1" dirty="0" smtClean="0"/>
              <a:t>Tractography</a:t>
            </a:r>
            <a:r>
              <a:rPr lang="zh-CN" altLang="en-US" sz="2000" b="1" dirty="0" smtClean="0"/>
              <a:t> </a:t>
            </a:r>
            <a:r>
              <a:rPr lang="en-US" altLang="zh-CN" sz="2000" b="1" dirty="0" smtClean="0"/>
              <a:t>Label</a:t>
            </a:r>
            <a:r>
              <a:rPr lang="zh-CN" altLang="en-US" sz="2000" b="1" dirty="0" smtClean="0"/>
              <a:t> </a:t>
            </a:r>
            <a:r>
              <a:rPr lang="en-US" altLang="zh-CN" sz="2000" b="1" dirty="0" smtClean="0"/>
              <a:t>Map</a:t>
            </a:r>
            <a:r>
              <a:rPr lang="zh-CN" altLang="en-US" sz="2000" b="1" dirty="0" smtClean="0"/>
              <a:t> </a:t>
            </a:r>
            <a:r>
              <a:rPr lang="en-US" altLang="zh-CN" sz="2000" b="1" dirty="0" smtClean="0"/>
              <a:t>Seeding</a:t>
            </a:r>
            <a:endParaRPr lang="en-US" altLang="en-US" sz="2000" dirty="0"/>
          </a:p>
        </p:txBody>
      </p:sp>
      <p:cxnSp>
        <p:nvCxnSpPr>
          <p:cNvPr id="6" name="Straight Arrow Connector 5"/>
          <p:cNvCxnSpPr>
            <a:stCxn id="5" idx="2"/>
          </p:cNvCxnSpPr>
          <p:nvPr/>
        </p:nvCxnSpPr>
        <p:spPr>
          <a:xfrm flipH="1">
            <a:off x="5791200" y="4368463"/>
            <a:ext cx="685800" cy="91788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21"/>
          <p:cNvSpPr txBox="1">
            <a:spLocks noChangeArrowheads="1"/>
          </p:cNvSpPr>
          <p:nvPr/>
        </p:nvSpPr>
        <p:spPr bwMode="auto">
          <a:xfrm>
            <a:off x="3505200" y="1981200"/>
            <a:ext cx="42672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Go</a:t>
            </a:r>
            <a:r>
              <a:rPr lang="zh-CN" altLang="en-US" sz="2000" dirty="0" smtClean="0"/>
              <a:t> </a:t>
            </a:r>
            <a:r>
              <a:rPr lang="en-US" altLang="zh-CN" sz="2000" dirty="0" smtClean="0"/>
              <a:t>back</a:t>
            </a:r>
            <a:r>
              <a:rPr lang="zh-CN" altLang="en-US" sz="2000" dirty="0" smtClean="0"/>
              <a:t> </a:t>
            </a:r>
            <a:r>
              <a:rPr lang="en-US" altLang="zh-CN" sz="2000" dirty="0" smtClean="0"/>
              <a:t>to</a:t>
            </a:r>
            <a:r>
              <a:rPr lang="zh-CN" altLang="en-US" sz="2000" dirty="0" smtClean="0"/>
              <a:t> </a:t>
            </a:r>
            <a:r>
              <a:rPr lang="en-US" altLang="en-US" sz="2000" dirty="0" smtClean="0"/>
              <a:t>the </a:t>
            </a:r>
            <a:r>
              <a:rPr lang="en-US" altLang="en-US" sz="2000" b="1" dirty="0" smtClean="0"/>
              <a:t>Conventional </a:t>
            </a:r>
            <a:r>
              <a:rPr lang="en-US" altLang="en-US" sz="2000" dirty="0" smtClean="0"/>
              <a:t>layout</a:t>
            </a:r>
            <a:endParaRPr lang="en-US" altLang="en-US" sz="2000" dirty="0"/>
          </a:p>
        </p:txBody>
      </p:sp>
      <p:cxnSp>
        <p:nvCxnSpPr>
          <p:cNvPr id="11" name="Straight Arrow Connector 10"/>
          <p:cNvCxnSpPr/>
          <p:nvPr/>
        </p:nvCxnSpPr>
        <p:spPr>
          <a:xfrm flipH="1" flipV="1">
            <a:off x="4343400" y="1527482"/>
            <a:ext cx="76200" cy="45371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55260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21"/>
          <p:cNvSpPr txBox="1">
            <a:spLocks noChangeArrowheads="1"/>
          </p:cNvSpPr>
          <p:nvPr/>
        </p:nvSpPr>
        <p:spPr bwMode="auto">
          <a:xfrm>
            <a:off x="3581400" y="1676400"/>
            <a:ext cx="4953000" cy="366254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Select the </a:t>
            </a:r>
            <a:r>
              <a:rPr lang="en-US" sz="2000" dirty="0" smtClean="0"/>
              <a:t>Tractography </a:t>
            </a:r>
            <a:r>
              <a:rPr lang="en-US" sz="2000" dirty="0"/>
              <a:t>Seeding parameters</a:t>
            </a:r>
            <a:r>
              <a:rPr lang="en-US" sz="2000" dirty="0" smtClean="0"/>
              <a:t>:</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DTI</a:t>
            </a:r>
            <a:r>
              <a:rPr lang="zh-CN" altLang="en-US" sz="2000" dirty="0" smtClean="0"/>
              <a:t> </a:t>
            </a:r>
            <a:r>
              <a:rPr lang="en-US" altLang="zh-CN" sz="2000" dirty="0" smtClean="0"/>
              <a:t>volume</a:t>
            </a:r>
            <a:r>
              <a:rPr lang="zh-CN" altLang="en-US" sz="2000" dirty="0" smtClean="0"/>
              <a:t>: </a:t>
            </a:r>
            <a:r>
              <a:rPr lang="en-US" altLang="zh-CN" sz="2000" b="1" dirty="0" err="1" smtClean="0"/>
              <a:t>dti</a:t>
            </a:r>
            <a:endParaRPr lang="en-US" altLang="zh-CN" sz="2000" b="1" dirty="0" smtClean="0"/>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Label</a:t>
            </a:r>
            <a:r>
              <a:rPr lang="zh-CN" altLang="en-US" sz="2000" dirty="0" smtClean="0"/>
              <a:t> </a:t>
            </a:r>
            <a:r>
              <a:rPr lang="en-US" altLang="zh-CN" sz="2000" dirty="0" smtClean="0"/>
              <a:t>Map</a:t>
            </a:r>
            <a:r>
              <a:rPr lang="zh-CN" altLang="zh-CN" sz="2000" dirty="0" smtClean="0"/>
              <a:t>:</a:t>
            </a:r>
            <a:r>
              <a:rPr lang="zh-CN" altLang="en-US" sz="2000" dirty="0" smtClean="0"/>
              <a:t> </a:t>
            </a:r>
            <a:r>
              <a:rPr lang="en-US" altLang="zh-CN" sz="2000" b="1" dirty="0" err="1" smtClean="0"/>
              <a:t>dwi_mask</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smtClean="0"/>
              <a:t>Output</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a:t> </a:t>
            </a:r>
            <a:r>
              <a:rPr lang="zh-CN" altLang="en-US" sz="2000" dirty="0" smtClean="0"/>
              <a:t>   </a:t>
            </a:r>
            <a:endParaRPr lang="en-US" altLang="zh-CN" sz="2000" dirty="0" smtClean="0"/>
          </a:p>
          <a:p>
            <a:pPr eaLnBrk="1" hangingPunct="1">
              <a:spcBef>
                <a:spcPct val="20000"/>
              </a:spcBef>
              <a:defRPr/>
            </a:pPr>
            <a:r>
              <a:rPr lang="zh-CN" altLang="en-US" sz="2000" b="1" dirty="0" smtClean="0"/>
              <a:t>  </a:t>
            </a:r>
            <a:r>
              <a:rPr lang="en-US" altLang="zh-CN" sz="2000" b="1" dirty="0" err="1" smtClean="0"/>
              <a:t>whole_brain_tractography</a:t>
            </a:r>
            <a:r>
              <a:rPr lang="zh-CN" altLang="en-US" sz="2000" b="1" dirty="0" smtClean="0"/>
              <a:t> </a:t>
            </a:r>
            <a:endParaRPr lang="en-US" altLang="zh-CN" sz="2000" b="1" dirty="0"/>
          </a:p>
          <a:p>
            <a:pPr eaLnBrk="1" hangingPunct="1">
              <a:spcBef>
                <a:spcPct val="20000"/>
              </a:spcBef>
              <a:buFont typeface="Arial" pitchFamily="34" charset="0"/>
              <a:buNone/>
              <a:defRPr/>
            </a:pPr>
            <a:r>
              <a:rPr lang="en-US" altLang="zh-CN" sz="2000" dirty="0" smtClean="0"/>
              <a:t>-</a:t>
            </a:r>
            <a:r>
              <a:rPr lang="zh-CN" altLang="en-US" sz="2000" dirty="0" smtClean="0"/>
              <a:t> </a:t>
            </a:r>
            <a:r>
              <a:rPr lang="en-US" sz="2000" dirty="0" smtClean="0"/>
              <a:t>Check</a:t>
            </a:r>
            <a:r>
              <a:rPr lang="zh-CN" altLang="en-US" sz="2000" dirty="0" smtClean="0"/>
              <a:t> </a:t>
            </a:r>
            <a:r>
              <a:rPr lang="en-US" altLang="zh-CN" sz="2000" b="1" dirty="0" smtClean="0"/>
              <a:t>Use</a:t>
            </a:r>
            <a:r>
              <a:rPr lang="zh-CN" altLang="en-US" sz="2000" b="1" dirty="0" smtClean="0"/>
              <a:t> </a:t>
            </a:r>
            <a:r>
              <a:rPr lang="en-US" altLang="zh-CN" sz="2000" b="1" dirty="0" smtClean="0"/>
              <a:t>index</a:t>
            </a:r>
            <a:r>
              <a:rPr lang="zh-CN" altLang="en-US" sz="2000" b="1" dirty="0" smtClean="0"/>
              <a:t> </a:t>
            </a:r>
            <a:r>
              <a:rPr lang="en-US" altLang="zh-CN" sz="2000" b="1" dirty="0" smtClean="0"/>
              <a:t>Space</a:t>
            </a:r>
            <a:endParaRPr lang="en-US" sz="2000" b="1" dirty="0" smtClean="0"/>
          </a:p>
          <a:p>
            <a:pPr eaLnBrk="1" hangingPunct="1">
              <a:spcBef>
                <a:spcPct val="20000"/>
              </a:spcBef>
              <a:buFont typeface="Arial" pitchFamily="34" charset="0"/>
              <a:buNone/>
              <a:defRPr/>
            </a:pPr>
            <a:r>
              <a:rPr lang="en-US" sz="2000" dirty="0" smtClean="0"/>
              <a:t>-</a:t>
            </a:r>
            <a:r>
              <a:rPr lang="zh-CN" altLang="en-US" sz="2000" dirty="0" smtClean="0"/>
              <a:t> </a:t>
            </a:r>
            <a:r>
              <a:rPr lang="en-US" sz="2000" dirty="0" smtClean="0"/>
              <a:t>Stopping Criteria: </a:t>
            </a:r>
            <a:r>
              <a:rPr lang="en-US" sz="2000" b="1" dirty="0" err="1" smtClean="0"/>
              <a:t>FractionalAnistropy</a:t>
            </a:r>
            <a:endParaRPr lang="en-US" sz="2000" b="1" dirty="0"/>
          </a:p>
          <a:p>
            <a:pPr eaLnBrk="1" hangingPunct="1">
              <a:spcBef>
                <a:spcPct val="20000"/>
              </a:spcBef>
              <a:defRPr/>
            </a:pPr>
            <a:r>
              <a:rPr lang="en-US" altLang="zh-CN" sz="2000" dirty="0" smtClean="0"/>
              <a:t>-</a:t>
            </a:r>
            <a:r>
              <a:rPr lang="zh-CN" altLang="en-US" sz="2000" dirty="0" smtClean="0"/>
              <a:t> </a:t>
            </a:r>
            <a:r>
              <a:rPr lang="en-US" sz="2000" dirty="0" smtClean="0"/>
              <a:t>Stopping </a:t>
            </a:r>
            <a:r>
              <a:rPr lang="en-US" sz="2000" dirty="0"/>
              <a:t>V</a:t>
            </a:r>
            <a:r>
              <a:rPr lang="en-US" sz="2000" dirty="0" smtClean="0"/>
              <a:t>alue: </a:t>
            </a:r>
            <a:r>
              <a:rPr lang="en-US" sz="2000" b="1" dirty="0" smtClean="0"/>
              <a:t>0.15</a:t>
            </a:r>
          </a:p>
          <a:p>
            <a:pPr eaLnBrk="1" hangingPunct="1">
              <a:spcBef>
                <a:spcPct val="20000"/>
              </a:spcBef>
              <a:defRPr/>
            </a:pPr>
            <a:r>
              <a:rPr lang="en-US" altLang="zh-CN" sz="2000" dirty="0" smtClean="0"/>
              <a:t>-</a:t>
            </a:r>
            <a:r>
              <a:rPr lang="zh-CN" altLang="en-US" sz="2000" dirty="0" smtClean="0"/>
              <a:t> </a:t>
            </a:r>
            <a:r>
              <a:rPr lang="en-US" altLang="zh-CN" sz="2000" dirty="0" smtClean="0"/>
              <a:t>Seeding</a:t>
            </a:r>
            <a:r>
              <a:rPr lang="zh-CN" altLang="en-US" sz="2000" dirty="0" smtClean="0"/>
              <a:t> </a:t>
            </a:r>
            <a:r>
              <a:rPr lang="en-US" altLang="zh-CN" sz="2000" dirty="0" smtClean="0"/>
              <a:t>label</a:t>
            </a:r>
            <a:r>
              <a:rPr lang="zh-CN" altLang="en-US" sz="2000" dirty="0" smtClean="0"/>
              <a:t>: </a:t>
            </a:r>
            <a:r>
              <a:rPr lang="en-US" altLang="zh-CN" sz="2000" b="1" dirty="0" smtClean="0"/>
              <a:t>1</a:t>
            </a:r>
            <a:endParaRPr lang="en-US" sz="2000" b="1" dirty="0" smtClean="0"/>
          </a:p>
        </p:txBody>
      </p:sp>
      <p:sp>
        <p:nvSpPr>
          <p:cNvPr id="10" name="Rounded Rectangle 9"/>
          <p:cNvSpPr/>
          <p:nvPr/>
        </p:nvSpPr>
        <p:spPr>
          <a:xfrm flipV="1">
            <a:off x="28700" y="2514600"/>
            <a:ext cx="3429000" cy="2971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TextBox 21"/>
          <p:cNvSpPr txBox="1">
            <a:spLocks noChangeArrowheads="1"/>
          </p:cNvSpPr>
          <p:nvPr/>
        </p:nvSpPr>
        <p:spPr bwMode="auto">
          <a:xfrm>
            <a:off x="3962400" y="5638800"/>
            <a:ext cx="41910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a:p>
            <a:pPr eaLnBrk="1" hangingPunct="1"/>
            <a:r>
              <a:rPr lang="en-US" altLang="en-US" sz="2000" dirty="0" smtClean="0"/>
              <a:t>It</a:t>
            </a:r>
            <a:r>
              <a:rPr lang="zh-CN" altLang="en-US" sz="2000" dirty="0" smtClean="0"/>
              <a:t> </a:t>
            </a:r>
            <a:r>
              <a:rPr lang="en-US" altLang="zh-CN" sz="2000" dirty="0" smtClean="0"/>
              <a:t>may</a:t>
            </a:r>
            <a:r>
              <a:rPr lang="zh-CN" altLang="en-US" sz="2000" dirty="0" smtClean="0"/>
              <a:t> </a:t>
            </a:r>
            <a:r>
              <a:rPr lang="en-US" altLang="zh-CN" sz="2000" dirty="0" smtClean="0"/>
              <a:t>take</a:t>
            </a:r>
            <a:r>
              <a:rPr lang="zh-CN" altLang="en-US" sz="2000" dirty="0" smtClean="0"/>
              <a:t> </a:t>
            </a:r>
            <a:r>
              <a:rPr lang="en-US" altLang="zh-CN" sz="2000" dirty="0" smtClean="0"/>
              <a:t>a</a:t>
            </a:r>
            <a:r>
              <a:rPr lang="zh-CN" altLang="en-US" sz="2000" dirty="0" smtClean="0"/>
              <a:t> </a:t>
            </a:r>
            <a:r>
              <a:rPr lang="en-US" altLang="zh-CN" sz="2000" dirty="0" smtClean="0"/>
              <a:t>couple</a:t>
            </a:r>
            <a:r>
              <a:rPr lang="zh-CN" altLang="en-US" sz="2000" dirty="0" smtClean="0"/>
              <a:t> </a:t>
            </a:r>
            <a:r>
              <a:rPr lang="en-US" altLang="zh-CN" sz="2000" dirty="0" smtClean="0"/>
              <a:t>of</a:t>
            </a:r>
            <a:r>
              <a:rPr lang="zh-CN" altLang="en-US" sz="2000" dirty="0" smtClean="0"/>
              <a:t> </a:t>
            </a:r>
            <a:r>
              <a:rPr lang="en-US" altLang="zh-CN" sz="2000" dirty="0" smtClean="0"/>
              <a:t>minutes</a:t>
            </a:r>
            <a:r>
              <a:rPr lang="zh-CN" altLang="en-US" sz="2000" dirty="0" smtClean="0"/>
              <a:t> </a:t>
            </a:r>
            <a:r>
              <a:rPr lang="en-US" altLang="zh-CN" sz="2000" dirty="0" smtClean="0"/>
              <a:t>to</a:t>
            </a:r>
            <a:r>
              <a:rPr lang="zh-CN" altLang="en-US" sz="2000" dirty="0" smtClean="0"/>
              <a:t> </a:t>
            </a:r>
            <a:r>
              <a:rPr lang="en-US" altLang="zh-CN" sz="2000" dirty="0" smtClean="0"/>
              <a:t>finish</a:t>
            </a:r>
            <a:r>
              <a:rPr lang="zh-CN" altLang="en-US" sz="2000" dirty="0" smtClean="0"/>
              <a:t> </a:t>
            </a:r>
            <a:r>
              <a:rPr lang="en-US" altLang="zh-CN" sz="2000" dirty="0" smtClean="0"/>
              <a:t>the</a:t>
            </a:r>
            <a:r>
              <a:rPr lang="zh-CN" altLang="en-US" sz="2000" dirty="0" smtClean="0"/>
              <a:t> </a:t>
            </a:r>
            <a:r>
              <a:rPr lang="en-US" altLang="zh-CN" sz="2000" dirty="0" smtClean="0"/>
              <a:t>tractography</a:t>
            </a:r>
            <a:endParaRPr lang="en-US" altLang="en-US" sz="2000" dirty="0"/>
          </a:p>
        </p:txBody>
      </p:sp>
      <p:cxnSp>
        <p:nvCxnSpPr>
          <p:cNvPr id="12" name="Straight Arrow Connector 11"/>
          <p:cNvCxnSpPr>
            <a:stCxn id="11" idx="1"/>
          </p:cNvCxnSpPr>
          <p:nvPr/>
        </p:nvCxnSpPr>
        <p:spPr>
          <a:xfrm flipH="1" flipV="1">
            <a:off x="3352800" y="5867400"/>
            <a:ext cx="609600" cy="27923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TextBox 21"/>
          <p:cNvSpPr txBox="1">
            <a:spLocks noChangeArrowheads="1"/>
          </p:cNvSpPr>
          <p:nvPr/>
        </p:nvSpPr>
        <p:spPr bwMode="auto">
          <a:xfrm>
            <a:off x="2743200" y="1905000"/>
            <a:ext cx="3429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a:t>
            </a:r>
            <a:r>
              <a:rPr lang="zh-CN" altLang="en-US" sz="2000" dirty="0" smtClean="0"/>
              <a:t> </a:t>
            </a:r>
            <a:r>
              <a:rPr lang="en-US" altLang="zh-CN" sz="2000" dirty="0" smtClean="0"/>
              <a:t>the</a:t>
            </a:r>
            <a:r>
              <a:rPr lang="zh-CN" altLang="en-US" sz="2000" dirty="0" smtClean="0"/>
              <a:t> </a:t>
            </a:r>
            <a:r>
              <a:rPr lang="en-US" altLang="zh-CN" sz="2000" dirty="0" smtClean="0"/>
              <a:t>module</a:t>
            </a:r>
            <a:r>
              <a:rPr lang="zh-CN" altLang="en-US" sz="2000" dirty="0" smtClean="0"/>
              <a:t> </a:t>
            </a:r>
            <a:r>
              <a:rPr lang="en-US" altLang="zh-CN" sz="2000" b="1" dirty="0" smtClean="0"/>
              <a:t>Models</a:t>
            </a:r>
            <a:r>
              <a:rPr lang="zh-CN" altLang="en-US" sz="2000" b="1" dirty="0" smtClean="0"/>
              <a:t> </a:t>
            </a:r>
            <a:endParaRPr lang="en-US" altLang="en-US" sz="2000" b="1" dirty="0"/>
          </a:p>
        </p:txBody>
      </p:sp>
      <p:cxnSp>
        <p:nvCxnSpPr>
          <p:cNvPr id="6" name="Straight Arrow Connector 5"/>
          <p:cNvCxnSpPr/>
          <p:nvPr/>
        </p:nvCxnSpPr>
        <p:spPr>
          <a:xfrm flipH="1" flipV="1">
            <a:off x="3581400" y="1451282"/>
            <a:ext cx="76200" cy="45371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TextBox 21"/>
          <p:cNvSpPr txBox="1">
            <a:spLocks noChangeArrowheads="1"/>
          </p:cNvSpPr>
          <p:nvPr/>
        </p:nvSpPr>
        <p:spPr bwMode="auto">
          <a:xfrm>
            <a:off x="609600" y="3048000"/>
            <a:ext cx="2590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Check</a:t>
            </a:r>
            <a:r>
              <a:rPr lang="zh-CN" altLang="en-US" sz="2000" dirty="0" smtClean="0"/>
              <a:t> </a:t>
            </a:r>
            <a:r>
              <a:rPr lang="en-US" altLang="zh-CN" sz="2000" b="1" dirty="0" smtClean="0"/>
              <a:t>Include</a:t>
            </a:r>
            <a:r>
              <a:rPr lang="zh-CN" altLang="en-US" sz="2000" b="1" dirty="0" smtClean="0"/>
              <a:t> </a:t>
            </a:r>
            <a:r>
              <a:rPr lang="en-US" altLang="zh-CN" sz="2000" b="1" dirty="0" smtClean="0"/>
              <a:t>Fibers</a:t>
            </a:r>
            <a:endParaRPr lang="en-US" altLang="en-US" sz="2000" b="1" dirty="0"/>
          </a:p>
        </p:txBody>
      </p:sp>
      <p:cxnSp>
        <p:nvCxnSpPr>
          <p:cNvPr id="9" name="Straight Arrow Connector 8"/>
          <p:cNvCxnSpPr/>
          <p:nvPr/>
        </p:nvCxnSpPr>
        <p:spPr>
          <a:xfrm flipH="1" flipV="1">
            <a:off x="685800" y="2362200"/>
            <a:ext cx="838200" cy="685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1" name="TextBox 21"/>
          <p:cNvSpPr txBox="1">
            <a:spLocks noChangeArrowheads="1"/>
          </p:cNvSpPr>
          <p:nvPr/>
        </p:nvSpPr>
        <p:spPr bwMode="auto">
          <a:xfrm>
            <a:off x="4267200" y="4038600"/>
            <a:ext cx="2971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Uncheck</a:t>
            </a:r>
            <a:r>
              <a:rPr lang="zh-CN" altLang="en-US" sz="2000" dirty="0" smtClean="0"/>
              <a:t> </a:t>
            </a:r>
            <a:r>
              <a:rPr lang="en-US" altLang="zh-CN" sz="2000" b="1" dirty="0" smtClean="0"/>
              <a:t>Toggle</a:t>
            </a:r>
            <a:r>
              <a:rPr lang="zh-CN" altLang="en-US" sz="2000" b="1" dirty="0" smtClean="0"/>
              <a:t> </a:t>
            </a:r>
            <a:r>
              <a:rPr lang="en-US" altLang="zh-CN" sz="2000" b="1" dirty="0" smtClean="0"/>
              <a:t>slice</a:t>
            </a:r>
            <a:r>
              <a:rPr lang="zh-CN" altLang="en-US" sz="2000" b="1" dirty="0" smtClean="0"/>
              <a:t> </a:t>
            </a:r>
            <a:r>
              <a:rPr lang="en-US" altLang="zh-CN" sz="2000" b="1" dirty="0" smtClean="0"/>
              <a:t>visibility</a:t>
            </a:r>
            <a:r>
              <a:rPr lang="zh-CN" altLang="en-US" sz="2000" b="1" dirty="0" smtClean="0"/>
              <a:t> </a:t>
            </a:r>
            <a:r>
              <a:rPr lang="en-US" altLang="zh-CN" sz="2000" b="1" dirty="0" smtClean="0"/>
              <a:t>in</a:t>
            </a:r>
            <a:r>
              <a:rPr lang="zh-CN" altLang="en-US" sz="2000" b="1" dirty="0" smtClean="0"/>
              <a:t> </a:t>
            </a:r>
            <a:r>
              <a:rPr lang="zh-CN" altLang="zh-CN" sz="2000" b="1" dirty="0" smtClean="0"/>
              <a:t>3</a:t>
            </a:r>
            <a:r>
              <a:rPr lang="en-US" altLang="zh-CN" sz="2000" b="1" dirty="0" smtClean="0"/>
              <a:t>D</a:t>
            </a:r>
            <a:r>
              <a:rPr lang="zh-CN" altLang="en-US" sz="2000" b="1" dirty="0" smtClean="0"/>
              <a:t> </a:t>
            </a:r>
            <a:r>
              <a:rPr lang="en-US" altLang="zh-CN" sz="2000" b="1" dirty="0" smtClean="0"/>
              <a:t>view</a:t>
            </a:r>
            <a:endParaRPr lang="en-US" altLang="en-US" sz="2000" b="1" dirty="0"/>
          </a:p>
        </p:txBody>
      </p:sp>
      <p:cxnSp>
        <p:nvCxnSpPr>
          <p:cNvPr id="12" name="Straight Arrow Connector 11"/>
          <p:cNvCxnSpPr/>
          <p:nvPr/>
        </p:nvCxnSpPr>
        <p:spPr>
          <a:xfrm flipH="1">
            <a:off x="3733800" y="4724400"/>
            <a:ext cx="6096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t>
            </a:r>
            <a:r>
              <a:rPr lang="en-US" altLang="zh-CN" dirty="0" smtClean="0"/>
              <a:t>-</a:t>
            </a:r>
            <a:r>
              <a:rPr lang="en-US" dirty="0" smtClean="0"/>
              <a:t>requisite</a:t>
            </a:r>
            <a:endParaRPr lang="en-US" dirty="0"/>
          </a:p>
        </p:txBody>
      </p:sp>
      <p:sp>
        <p:nvSpPr>
          <p:cNvPr id="7" name="Content Placeholder 2"/>
          <p:cNvSpPr>
            <a:spLocks noGrp="1"/>
          </p:cNvSpPr>
          <p:nvPr>
            <p:ph idx="1"/>
          </p:nvPr>
        </p:nvSpPr>
        <p:spPr>
          <a:xfrm>
            <a:off x="228601" y="1600200"/>
            <a:ext cx="8458199" cy="4525963"/>
          </a:xfrm>
        </p:spPr>
        <p:txBody>
          <a:bodyPr/>
          <a:lstStyle/>
          <a:p>
            <a:pPr eaLnBrk="1" hangingPunct="1"/>
            <a:r>
              <a:rPr lang="en-US" dirty="0" smtClean="0">
                <a:latin typeface="Arial Unicode MS" pitchFamily="34" charset="-128"/>
                <a:ea typeface="Arial Unicode MS" pitchFamily="34" charset="-128"/>
                <a:cs typeface="Arial Unicode MS" pitchFamily="34" charset="-128"/>
              </a:rPr>
              <a:t>This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follow-up</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of</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“Diffusion </a:t>
            </a:r>
            <a:r>
              <a:rPr lang="en-US" altLang="zh-CN" dirty="0">
                <a:latin typeface="Arial Unicode MS" pitchFamily="34" charset="-128"/>
                <a:ea typeface="Arial Unicode MS" pitchFamily="34" charset="-128"/>
                <a:cs typeface="Arial Unicode MS" pitchFamily="34" charset="-128"/>
              </a:rPr>
              <a:t>Tensor Imaging </a:t>
            </a:r>
            <a:r>
              <a:rPr lang="en-US" altLang="zh-CN" dirty="0" smtClean="0">
                <a:latin typeface="Arial Unicode MS" pitchFamily="34" charset="-128"/>
                <a:ea typeface="Arial Unicode MS" pitchFamily="34" charset="-128"/>
                <a:cs typeface="Arial Unicode MS" pitchFamily="34" charset="-128"/>
              </a:rPr>
              <a:t>Tutorial” by Sonia </a:t>
            </a:r>
            <a:r>
              <a:rPr lang="en-US" altLang="zh-CN" dirty="0" err="1" smtClean="0">
                <a:latin typeface="Arial Unicode MS" pitchFamily="34" charset="-128"/>
                <a:ea typeface="Arial Unicode MS" pitchFamily="34" charset="-128"/>
                <a:cs typeface="Arial Unicode MS" pitchFamily="34" charset="-128"/>
              </a:rPr>
              <a:t>Pujol</a:t>
            </a:r>
            <a:r>
              <a:rPr lang="en-US" altLang="zh-CN" dirty="0" smtClean="0">
                <a:latin typeface="Arial Unicode MS" pitchFamily="34" charset="-128"/>
                <a:ea typeface="Arial Unicode MS" pitchFamily="34" charset="-128"/>
                <a:cs typeface="Arial Unicode MS" pitchFamily="34" charset="-128"/>
              </a:rPr>
              <a:t>, PhD</a:t>
            </a:r>
            <a:r>
              <a:rPr lang="en-US" altLang="zh-CN" dirty="0" smtClean="0">
                <a:latin typeface="Arial Unicode MS" pitchFamily="34" charset="-128"/>
                <a:ea typeface="Arial Unicode MS" pitchFamily="34" charset="-128"/>
                <a:cs typeface="Arial Unicode MS" pitchFamily="34" charset="-128"/>
              </a:rPr>
              <a: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Please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go</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through</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ahead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which</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available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at</a:t>
            </a:r>
            <a:r>
              <a:rPr lang="zh-CN" altLang="zh-CN" dirty="0" smtClean="0">
                <a:latin typeface="Arial Unicode MS" pitchFamily="34" charset="-128"/>
                <a:ea typeface="Arial Unicode MS" pitchFamily="34" charset="-128"/>
                <a:cs typeface="Arial Unicode MS" pitchFamily="34" charset="-128"/>
              </a:rPr>
              <a:t>:</a:t>
            </a:r>
            <a:r>
              <a:rPr lang="zh-CN" altLang="en-US" dirty="0" smtClean="0">
                <a:latin typeface="Arial Unicode MS" pitchFamily="34" charset="-128"/>
                <a:ea typeface="Arial Unicode MS" pitchFamily="34" charset="-128"/>
                <a:cs typeface="Arial Unicode MS" pitchFamily="34" charset="-128"/>
              </a:rPr>
              <a:t> </a:t>
            </a:r>
            <a:endParaRPr lang="en-US" altLang="zh-CN" dirty="0" smtClean="0">
              <a:latin typeface="Arial Unicode MS" pitchFamily="34" charset="-128"/>
              <a:ea typeface="Arial Unicode MS" pitchFamily="34" charset="-128"/>
              <a:cs typeface="Arial Unicode MS" pitchFamily="34" charset="-128"/>
            </a:endParaRPr>
          </a:p>
          <a:p>
            <a:pPr marL="400050" lvl="1" indent="0" eaLnBrk="1" hangingPunct="1">
              <a:buNone/>
            </a:pPr>
            <a:endParaRPr lang="en-US" altLang="zh-CN" sz="1800" u="sng" dirty="0" smtClean="0">
              <a:solidFill>
                <a:srgbClr val="0000FF"/>
              </a:solidFill>
              <a:latin typeface="Arial Unicode MS" pitchFamily="34" charset="-128"/>
              <a:ea typeface="Arial Unicode MS" pitchFamily="34" charset="-128"/>
              <a:cs typeface="Arial Unicode MS" pitchFamily="34" charset="-128"/>
            </a:endParaRPr>
          </a:p>
          <a:p>
            <a:pPr marL="400050" lvl="1" indent="0" eaLnBrk="1" hangingPunct="1">
              <a:buNone/>
            </a:pPr>
            <a:r>
              <a:rPr lang="en-US" altLang="zh-CN" sz="1800" u="sng" dirty="0" smtClean="0">
                <a:solidFill>
                  <a:srgbClr val="0000FF"/>
                </a:solidFill>
                <a:latin typeface="Arial Unicode MS" pitchFamily="34" charset="-128"/>
                <a:ea typeface="Arial Unicode MS" pitchFamily="34" charset="-128"/>
                <a:cs typeface="Arial Unicode MS" pitchFamily="34" charset="-128"/>
                <a:hlinkClick r:id="rId3"/>
              </a:rPr>
              <a:t>https</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www.slicer.org</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slicerWiki</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a:t>
            </a:r>
            <a:r>
              <a:rPr lang="en-US" altLang="zh-CN" sz="1800" u="sng" dirty="0" err="1">
                <a:solidFill>
                  <a:srgbClr val="0000FF"/>
                </a:solidFill>
                <a:latin typeface="Arial Unicode MS" pitchFamily="34" charset="-128"/>
                <a:ea typeface="Arial Unicode MS" pitchFamily="34" charset="-128"/>
                <a:cs typeface="Arial Unicode MS" pitchFamily="34" charset="-128"/>
                <a:hlinkClick r:id="rId3"/>
              </a:rPr>
              <a:t>index.php</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/Documentation/4.5/Training#</a:t>
            </a:r>
            <a:r>
              <a:rPr lang="en-US" altLang="zh-CN" sz="1800" u="sng" dirty="0" smtClean="0">
                <a:solidFill>
                  <a:srgbClr val="0000FF"/>
                </a:solidFill>
                <a:latin typeface="Arial Unicode MS" pitchFamily="34" charset="-128"/>
                <a:ea typeface="Arial Unicode MS" pitchFamily="34" charset="-128"/>
                <a:cs typeface="Arial Unicode MS" pitchFamily="34" charset="-128"/>
                <a:hlinkClick r:id="rId3"/>
              </a:rPr>
              <a:t>Slicer4_Diffusion_Tensor_Imaging_Tutorial</a:t>
            </a:r>
            <a:endParaRPr lang="en-US" altLang="zh-CN" sz="1800" dirty="0">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a:p>
            <a:pPr eaLnBrk="1" hangingPunct="1"/>
            <a:endParaRPr lang="en-US" altLang="zh-CN" dirty="0" smtClean="0">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0" y="4646706"/>
            <a:ext cx="9144000" cy="2211294"/>
          </a:xfrm>
          <a:prstGeom prst="rect">
            <a:avLst/>
          </a:prstGeom>
        </p:spPr>
      </p:pic>
    </p:spTree>
    <p:extLst>
      <p:ext uri="{BB962C8B-B14F-4D97-AF65-F5344CB8AC3E}">
        <p14:creationId xmlns:p14="http://schemas.microsoft.com/office/powerpoint/2010/main" val="34073746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TextBox 11"/>
          <p:cNvSpPr txBox="1">
            <a:spLocks noChangeArrowheads="1"/>
          </p:cNvSpPr>
          <p:nvPr/>
        </p:nvSpPr>
        <p:spPr bwMode="auto">
          <a:xfrm>
            <a:off x="762000" y="2971800"/>
            <a:ext cx="3124200" cy="1323439"/>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r>
              <a:rPr lang="zh-CN" altLang="en-US" sz="2000" dirty="0" smtClean="0">
                <a:cs typeface="Arial" pitchFamily="34" charset="0"/>
              </a:rPr>
              <a:t> </a:t>
            </a:r>
            <a:r>
              <a:rPr lang="en-US" altLang="zh-CN" sz="2000" dirty="0" smtClean="0">
                <a:cs typeface="Arial" pitchFamily="34" charset="0"/>
              </a:rPr>
              <a:t>by</a:t>
            </a:r>
            <a:r>
              <a:rPr lang="zh-CN" altLang="en-US" sz="2000" dirty="0" smtClean="0">
                <a:cs typeface="Arial" pitchFamily="34" charset="0"/>
              </a:rPr>
              <a:t> </a:t>
            </a:r>
            <a:r>
              <a:rPr lang="en-US" altLang="zh-CN" sz="2000" dirty="0" smtClean="0">
                <a:cs typeface="Arial" pitchFamily="34" charset="0"/>
              </a:rPr>
              <a:t>seeding</a:t>
            </a:r>
            <a:r>
              <a:rPr lang="zh-CN" altLang="en-US" sz="2000" dirty="0" smtClean="0">
                <a:cs typeface="Arial" pitchFamily="34" charset="0"/>
              </a:rPr>
              <a:t> </a:t>
            </a:r>
            <a:r>
              <a:rPr lang="en-US" altLang="zh-CN" sz="2000" dirty="0" smtClean="0">
                <a:cs typeface="Arial" pitchFamily="34" charset="0"/>
              </a:rPr>
              <a:t>within</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entire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r>
              <a:rPr lang="zh-CN" altLang="en-US" sz="2000" dirty="0" smtClean="0">
                <a:cs typeface="Arial" pitchFamily="34" charset="0"/>
              </a:rPr>
              <a:t> </a:t>
            </a:r>
            <a:r>
              <a:rPr lang="en-US" altLang="zh-CN" sz="2000" dirty="0" smtClean="0">
                <a:cs typeface="Arial" pitchFamily="34" charset="0"/>
              </a:rPr>
              <a:t>in</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3D</a:t>
            </a:r>
            <a:r>
              <a:rPr lang="zh-CN" altLang="en-US" sz="2000" dirty="0" smtClean="0">
                <a:cs typeface="Arial" pitchFamily="34" charset="0"/>
              </a:rPr>
              <a:t> </a:t>
            </a:r>
            <a:r>
              <a:rPr lang="en-US" altLang="zh-CN" sz="2000" dirty="0" smtClean="0">
                <a:cs typeface="Arial" pitchFamily="34" charset="0"/>
              </a:rPr>
              <a:t>view</a:t>
            </a:r>
            <a:r>
              <a:rPr lang="zh-CN" altLang="en-US" sz="2000" dirty="0" smtClean="0">
                <a:cs typeface="Arial" pitchFamily="34" charset="0"/>
              </a:rPr>
              <a:t> </a:t>
            </a:r>
            <a:r>
              <a:rPr lang="en-US" altLang="zh-CN" sz="2000" dirty="0" smtClean="0">
                <a:cs typeface="Arial" pitchFamily="34" charset="0"/>
              </a:rPr>
              <a:t>of</a:t>
            </a:r>
            <a:r>
              <a:rPr lang="zh-CN" altLang="en-US" sz="2000" dirty="0" smtClean="0">
                <a:cs typeface="Arial" pitchFamily="34" charset="0"/>
              </a:rPr>
              <a:t> </a:t>
            </a:r>
            <a:r>
              <a:rPr lang="en-US" altLang="zh-CN" sz="2000" dirty="0" smtClean="0">
                <a:cs typeface="Arial" pitchFamily="34" charset="0"/>
              </a:rPr>
              <a:t>Slicer</a:t>
            </a:r>
            <a:endParaRPr lang="en-US" altLang="zh-CN" sz="2000" b="1" dirty="0" smtClean="0">
              <a:cs typeface="Arial" pitchFamily="34" charset="0"/>
            </a:endParaRPr>
          </a:p>
        </p:txBody>
      </p:sp>
      <p:sp>
        <p:nvSpPr>
          <p:cNvPr id="6" name="Rectangle 5"/>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Fiber Bundle Label 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cxnSp>
        <p:nvCxnSpPr>
          <p:cNvPr id="5" name="Straight Arrow Connector 4"/>
          <p:cNvCxnSpPr/>
          <p:nvPr/>
        </p:nvCxnSpPr>
        <p:spPr>
          <a:xfrm flipH="1">
            <a:off x="4419600" y="4343400"/>
            <a:ext cx="762000" cy="1066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4419600" y="3657600"/>
            <a:ext cx="3200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Select </a:t>
            </a:r>
            <a:r>
              <a:rPr lang="en-US" sz="2000" dirty="0">
                <a:cs typeface="Arial" pitchFamily="34" charset="0"/>
              </a:rPr>
              <a:t>the module </a:t>
            </a:r>
            <a:r>
              <a:rPr lang="en-US" sz="2000" b="1" dirty="0" err="1" smtClean="0">
                <a:cs typeface="Arial" pitchFamily="34" charset="0"/>
              </a:rPr>
              <a:t>FiberBundleLabelSelect</a:t>
            </a:r>
            <a:endParaRPr lang="en-US" sz="2000" b="1" dirty="0">
              <a:cs typeface="Arial" pitchFamily="34" charset="0"/>
            </a:endParaRPr>
          </a:p>
        </p:txBody>
      </p: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Single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Rounded Rectangle 4"/>
          <p:cNvSpPr/>
          <p:nvPr/>
        </p:nvSpPr>
        <p:spPr>
          <a:xfrm flipV="1">
            <a:off x="0" y="2590800"/>
            <a:ext cx="3352800" cy="9906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81400" y="1676400"/>
            <a:ext cx="4953000" cy="292387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smtClean="0"/>
              <a:t>Set</a:t>
            </a:r>
            <a:r>
              <a:rPr lang="zh-CN" altLang="en-US" sz="2000" dirty="0" smtClean="0"/>
              <a:t> </a:t>
            </a:r>
            <a:r>
              <a:rPr lang="en-US" altLang="zh-CN" sz="2000" dirty="0" smtClean="0"/>
              <a:t>the</a:t>
            </a:r>
            <a:r>
              <a:rPr lang="zh-CN" altLang="en-US" sz="2000" dirty="0" smtClean="0"/>
              <a:t> </a:t>
            </a:r>
            <a:r>
              <a:rPr lang="en-US" altLang="zh-CN" sz="2000" dirty="0" err="1" smtClean="0"/>
              <a:t>FiberBundleLabelSelection</a:t>
            </a:r>
            <a:r>
              <a:rPr lang="en-US" sz="2000" dirty="0" smtClean="0"/>
              <a:t> </a:t>
            </a:r>
            <a:r>
              <a:rPr lang="en-US" sz="2000" dirty="0"/>
              <a:t>parameters</a:t>
            </a:r>
            <a:r>
              <a:rPr lang="en-US" sz="2000" dirty="0" smtClean="0"/>
              <a:t>:</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Label</a:t>
            </a:r>
            <a:r>
              <a:rPr lang="zh-CN" altLang="en-US" sz="2000" dirty="0" smtClean="0"/>
              <a:t> </a:t>
            </a:r>
            <a:r>
              <a:rPr lang="en-US" altLang="zh-CN" sz="2000" dirty="0" smtClean="0"/>
              <a:t>Map</a:t>
            </a:r>
            <a:r>
              <a:rPr lang="zh-CN" altLang="en-US" sz="2000" dirty="0" smtClean="0"/>
              <a:t>: </a:t>
            </a:r>
            <a:r>
              <a:rPr lang="en-US" altLang="zh-CN" sz="2000" b="1" dirty="0" err="1" smtClean="0"/>
              <a:t>fa</a:t>
            </a:r>
            <a:r>
              <a:rPr lang="en-US" altLang="zh-CN" sz="2000" b="1" dirty="0" smtClean="0"/>
              <a:t>-label</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zh-CN" sz="2000" dirty="0" smtClean="0"/>
              <a:t>:</a:t>
            </a:r>
            <a:r>
              <a:rPr lang="zh-CN" altLang="en-US" sz="2000" dirty="0" smtClean="0"/>
              <a:t> </a:t>
            </a:r>
            <a:endParaRPr lang="en-US" altLang="zh-CN" sz="2000" dirty="0" smtClean="0"/>
          </a:p>
          <a:p>
            <a:pPr eaLnBrk="1" hangingPunct="1">
              <a:spcBef>
                <a:spcPct val="20000"/>
              </a:spcBef>
              <a:defRPr/>
            </a:pPr>
            <a:r>
              <a:rPr lang="zh-CN" altLang="en-US" sz="2000" b="1" dirty="0" smtClean="0"/>
              <a:t>  </a:t>
            </a:r>
            <a:r>
              <a:rPr lang="en-US" altLang="zh-CN" sz="2000" b="1" dirty="0" err="1" smtClean="0"/>
              <a:t>whole_brain_tractography</a:t>
            </a:r>
            <a:r>
              <a:rPr lang="zh-CN" altLang="en-US" sz="2000" b="1" dirty="0" smtClean="0"/>
              <a:t> </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smtClean="0"/>
              <a:t>Output</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endParaRPr lang="en-US" altLang="zh-CN" sz="2000" dirty="0" smtClean="0"/>
          </a:p>
          <a:p>
            <a:pPr eaLnBrk="1" hangingPunct="1">
              <a:spcBef>
                <a:spcPct val="20000"/>
              </a:spcBef>
              <a:defRPr/>
            </a:pPr>
            <a:r>
              <a:rPr lang="zh-CN" altLang="zh-CN" sz="2000" b="1" dirty="0"/>
              <a:t> </a:t>
            </a:r>
            <a:r>
              <a:rPr lang="zh-CN" altLang="en-US" sz="2000" b="1" dirty="0" smtClean="0"/>
              <a:t>  </a:t>
            </a:r>
            <a:r>
              <a:rPr lang="en-US" altLang="zh-CN" sz="2000" b="1" dirty="0" smtClean="0"/>
              <a:t>bundle_label1_include</a:t>
            </a:r>
            <a:endParaRPr lang="en-US" sz="2000" b="1" dirty="0" smtClean="0"/>
          </a:p>
          <a:p>
            <a:pPr eaLnBrk="1" hangingPunct="1">
              <a:spcBef>
                <a:spcPct val="20000"/>
              </a:spcBef>
              <a:defRPr/>
            </a:pPr>
            <a:r>
              <a:rPr lang="en-US" altLang="zh-CN" sz="2000" dirty="0" smtClean="0"/>
              <a:t>-</a:t>
            </a:r>
            <a:r>
              <a:rPr lang="zh-CN" altLang="en-US" sz="2000" dirty="0" smtClean="0"/>
              <a:t> </a:t>
            </a:r>
            <a:r>
              <a:rPr lang="en-US" altLang="zh-CN" sz="2000" dirty="0" smtClean="0"/>
              <a:t>Labels</a:t>
            </a:r>
            <a:r>
              <a:rPr lang="zh-CN" altLang="en-US" sz="2000" dirty="0" smtClean="0"/>
              <a:t> </a:t>
            </a:r>
            <a:r>
              <a:rPr lang="en-US" altLang="zh-CN" sz="2000" dirty="0" smtClean="0"/>
              <a:t>to</a:t>
            </a:r>
            <a:r>
              <a:rPr lang="zh-CN" altLang="en-US" sz="2000" dirty="0" smtClean="0"/>
              <a:t> </a:t>
            </a:r>
            <a:r>
              <a:rPr lang="en-US" altLang="zh-CN" sz="2000" dirty="0" smtClean="0"/>
              <a:t>include</a:t>
            </a:r>
            <a:r>
              <a:rPr lang="zh-CN" altLang="en-US" sz="2000" dirty="0" smtClean="0"/>
              <a:t>: </a:t>
            </a:r>
            <a:r>
              <a:rPr lang="en-US" altLang="zh-CN" sz="2000" b="1" dirty="0" smtClean="0"/>
              <a:t>1</a:t>
            </a:r>
            <a:endParaRPr lang="en-US" sz="2000" b="1" dirty="0" smtClean="0"/>
          </a:p>
        </p:txBody>
      </p:sp>
      <p:sp>
        <p:nvSpPr>
          <p:cNvPr id="7" name="TextBox 21"/>
          <p:cNvSpPr txBox="1">
            <a:spLocks noChangeArrowheads="1"/>
          </p:cNvSpPr>
          <p:nvPr/>
        </p:nvSpPr>
        <p:spPr bwMode="auto">
          <a:xfrm>
            <a:off x="3962400" y="56388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8" name="Straight Arrow Connector 7"/>
          <p:cNvCxnSpPr>
            <a:stCxn id="7" idx="1"/>
          </p:cNvCxnSpPr>
          <p:nvPr/>
        </p:nvCxnSpPr>
        <p:spPr>
          <a:xfrm flipH="1">
            <a:off x="3352800" y="5838855"/>
            <a:ext cx="609600" cy="285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914400" y="1828800"/>
            <a:ext cx="3429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a:t>
            </a:r>
            <a:r>
              <a:rPr lang="zh-CN" altLang="en-US" sz="2000" dirty="0" smtClean="0"/>
              <a:t> </a:t>
            </a:r>
            <a:r>
              <a:rPr lang="en-US" altLang="zh-CN" sz="2000" dirty="0" smtClean="0"/>
              <a:t>the</a:t>
            </a:r>
            <a:r>
              <a:rPr lang="zh-CN" altLang="en-US" sz="2000" dirty="0" smtClean="0"/>
              <a:t> </a:t>
            </a:r>
            <a:r>
              <a:rPr lang="en-US" altLang="zh-CN" sz="2000" dirty="0" smtClean="0"/>
              <a:t>module</a:t>
            </a:r>
            <a:r>
              <a:rPr lang="zh-CN" altLang="en-US" sz="2000" dirty="0" smtClean="0"/>
              <a:t> </a:t>
            </a:r>
            <a:r>
              <a:rPr lang="en-US" altLang="zh-CN" sz="2000" b="1" dirty="0" smtClean="0"/>
              <a:t>Models</a:t>
            </a:r>
            <a:r>
              <a:rPr lang="zh-CN" altLang="en-US" sz="2000" b="1" dirty="0" smtClean="0"/>
              <a:t> </a:t>
            </a:r>
            <a:endParaRPr lang="en-US" altLang="en-US" sz="2000" b="1" dirty="0"/>
          </a:p>
        </p:txBody>
      </p:sp>
      <p:cxnSp>
        <p:nvCxnSpPr>
          <p:cNvPr id="6" name="Straight Arrow Connector 5"/>
          <p:cNvCxnSpPr/>
          <p:nvPr/>
        </p:nvCxnSpPr>
        <p:spPr>
          <a:xfrm flipV="1">
            <a:off x="2514600" y="1451282"/>
            <a:ext cx="1066800" cy="37751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TextBox 21"/>
          <p:cNvSpPr txBox="1">
            <a:spLocks noChangeArrowheads="1"/>
          </p:cNvSpPr>
          <p:nvPr/>
        </p:nvSpPr>
        <p:spPr bwMode="auto">
          <a:xfrm>
            <a:off x="152400" y="3352800"/>
            <a:ext cx="3733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Check</a:t>
            </a:r>
            <a:r>
              <a:rPr lang="zh-CN" altLang="en-US" sz="2000" dirty="0" smtClean="0"/>
              <a:t> </a:t>
            </a:r>
            <a:r>
              <a:rPr lang="en-US" altLang="zh-CN" sz="2000" dirty="0" smtClean="0"/>
              <a:t>the</a:t>
            </a:r>
            <a:r>
              <a:rPr lang="zh-CN" altLang="en-US" sz="2000" dirty="0" smtClean="0"/>
              <a:t> </a:t>
            </a:r>
            <a:r>
              <a:rPr lang="en-US" altLang="zh-CN" sz="2000" dirty="0" smtClean="0"/>
              <a:t>visibility</a:t>
            </a:r>
            <a:r>
              <a:rPr lang="zh-CN" altLang="en-US" sz="2000" dirty="0" smtClean="0"/>
              <a:t> </a:t>
            </a:r>
            <a:r>
              <a:rPr lang="en-US" altLang="zh-CN" sz="2000" dirty="0" smtClean="0"/>
              <a:t>of</a:t>
            </a:r>
            <a:r>
              <a:rPr lang="zh-CN" altLang="en-US" sz="2000" dirty="0"/>
              <a:t> </a:t>
            </a:r>
            <a:r>
              <a:rPr lang="en-US" altLang="zh-CN" sz="2000" b="1" dirty="0" smtClean="0"/>
              <a:t>bundle_label1_include</a:t>
            </a:r>
            <a:r>
              <a:rPr lang="zh-CN" altLang="en-US" sz="2000" dirty="0" smtClean="0"/>
              <a:t> </a:t>
            </a:r>
            <a:r>
              <a:rPr lang="en-US" altLang="zh-CN" sz="2000" dirty="0" smtClean="0"/>
              <a:t>only</a:t>
            </a:r>
            <a:endParaRPr lang="en-US" altLang="en-US" sz="2000" b="1" dirty="0"/>
          </a:p>
        </p:txBody>
      </p:sp>
      <p:cxnSp>
        <p:nvCxnSpPr>
          <p:cNvPr id="8" name="Straight Arrow Connector 7"/>
          <p:cNvCxnSpPr/>
          <p:nvPr/>
        </p:nvCxnSpPr>
        <p:spPr>
          <a:xfrm flipH="1" flipV="1">
            <a:off x="228600" y="2743200"/>
            <a:ext cx="152400" cy="6096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11"/>
          <p:cNvSpPr txBox="1">
            <a:spLocks noChangeArrowheads="1"/>
          </p:cNvSpPr>
          <p:nvPr/>
        </p:nvSpPr>
        <p:spPr bwMode="auto">
          <a:xfrm>
            <a:off x="5562600" y="5257800"/>
            <a:ext cx="3124200" cy="1323439"/>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from</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label</a:t>
            </a:r>
            <a:r>
              <a:rPr lang="zh-CN" altLang="en-US" sz="2000" dirty="0" smtClean="0">
                <a:cs typeface="Arial" pitchFamily="34" charset="0"/>
              </a:rPr>
              <a:t> </a:t>
            </a:r>
            <a:r>
              <a:rPr lang="en-US" altLang="zh-CN" sz="2000" dirty="0" smtClean="0">
                <a:cs typeface="Arial" pitchFamily="34" charset="0"/>
              </a:rPr>
              <a:t>1</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
        <p:nvSpPr>
          <p:cNvPr id="10" name="Rectangle 9"/>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Single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590800"/>
            <a:ext cx="3352800" cy="9906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05200" y="1905000"/>
            <a:ext cx="3657600" cy="286232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perform</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selections</a:t>
            </a:r>
            <a:r>
              <a:rPr lang="zh-CN" altLang="en-US" sz="2000" dirty="0" smtClean="0"/>
              <a:t> </a:t>
            </a:r>
            <a:r>
              <a:rPr lang="en-US" altLang="zh-CN" sz="2000" dirty="0" smtClean="0"/>
              <a:t>of</a:t>
            </a:r>
            <a:r>
              <a:rPr lang="zh-CN" altLang="en-US" sz="2000" dirty="0" smtClean="0"/>
              <a:t> </a:t>
            </a:r>
            <a:r>
              <a:rPr lang="en-US" altLang="zh-CN" sz="2000" dirty="0" smtClean="0"/>
              <a:t>labels</a:t>
            </a:r>
            <a:r>
              <a:rPr lang="zh-CN" altLang="en-US" sz="2000" dirty="0" smtClean="0"/>
              <a:t> </a:t>
            </a:r>
            <a:r>
              <a:rPr lang="en-US" altLang="zh-CN" sz="2000" b="1" dirty="0" smtClean="0"/>
              <a:t>2</a:t>
            </a:r>
            <a:r>
              <a:rPr lang="en-US" altLang="zh-CN" sz="2000" dirty="0" smtClean="0"/>
              <a:t>,</a:t>
            </a:r>
            <a:r>
              <a:rPr lang="zh-CN" altLang="en-US" sz="2000" dirty="0" smtClean="0"/>
              <a:t> </a:t>
            </a:r>
            <a:r>
              <a:rPr lang="en-US" altLang="zh-CN" sz="2000" b="1" dirty="0" smtClean="0"/>
              <a:t>3</a:t>
            </a:r>
            <a:r>
              <a:rPr lang="zh-CN" altLang="en-US" sz="2000" dirty="0"/>
              <a:t> </a:t>
            </a:r>
            <a:r>
              <a:rPr lang="en-US" altLang="zh-CN" sz="2000" dirty="0" smtClean="0"/>
              <a:t>and</a:t>
            </a:r>
            <a:r>
              <a:rPr lang="zh-CN" altLang="en-US" sz="2000" dirty="0" smtClean="0"/>
              <a:t> </a:t>
            </a:r>
            <a:r>
              <a:rPr lang="en-US" altLang="zh-CN" sz="2000" b="1" dirty="0" smtClean="0"/>
              <a:t>4</a:t>
            </a:r>
            <a:r>
              <a:rPr lang="zh-CN" altLang="en-US" sz="2000" dirty="0" smtClean="0"/>
              <a:t> </a:t>
            </a:r>
            <a:r>
              <a:rPr lang="en-US" altLang="zh-CN" sz="2000" dirty="0" smtClean="0"/>
              <a:t>individually</a:t>
            </a:r>
            <a:r>
              <a:rPr lang="zh-CN" altLang="en-US" sz="2000" dirty="0" smtClean="0"/>
              <a:t> </a:t>
            </a:r>
            <a:r>
              <a:rPr lang="en-US" altLang="zh-CN" sz="2000" dirty="0" smtClean="0"/>
              <a:t>and</a:t>
            </a:r>
            <a:r>
              <a:rPr lang="zh-CN" altLang="en-US" sz="2000" dirty="0" smtClean="0"/>
              <a:t> </a:t>
            </a:r>
            <a:r>
              <a:rPr lang="en-US" altLang="zh-CN" sz="2000" dirty="0" smtClean="0"/>
              <a:t>obtain</a:t>
            </a:r>
            <a:r>
              <a:rPr lang="zh-CN" altLang="en-US" sz="2000" dirty="0" smtClean="0"/>
              <a:t> </a:t>
            </a:r>
            <a:r>
              <a:rPr lang="en-US" altLang="zh-CN" sz="2000" dirty="0" smtClean="0"/>
              <a:t>the</a:t>
            </a:r>
            <a:r>
              <a:rPr lang="zh-CN" altLang="en-US" sz="2000" dirty="0" smtClean="0"/>
              <a:t> </a:t>
            </a:r>
            <a:r>
              <a:rPr lang="en-US" altLang="zh-CN" sz="2000" dirty="0" smtClean="0"/>
              <a:t>selected</a:t>
            </a:r>
            <a:r>
              <a:rPr lang="zh-CN" altLang="en-US" sz="2000" dirty="0" smtClean="0"/>
              <a:t> </a:t>
            </a:r>
            <a:r>
              <a:rPr lang="en-US" altLang="zh-CN" sz="2000" dirty="0" smtClean="0"/>
              <a:t>bundles</a:t>
            </a:r>
            <a:r>
              <a:rPr lang="zh-CN" altLang="en-US" sz="2000" dirty="0" smtClean="0"/>
              <a:t> </a:t>
            </a:r>
            <a:r>
              <a:rPr lang="en-US" altLang="zh-CN" sz="2000" dirty="0" smtClean="0"/>
              <a:t>of</a:t>
            </a:r>
            <a:r>
              <a:rPr lang="zh-CN" altLang="en-US" sz="2000" dirty="0" smtClean="0"/>
              <a:t> </a:t>
            </a:r>
            <a:r>
              <a:rPr lang="en-US" altLang="zh-CN" sz="2000" b="1" dirty="0" smtClean="0"/>
              <a:t>bundle_label2_include</a:t>
            </a:r>
            <a:r>
              <a:rPr lang="en-US" altLang="zh-CN" sz="2000" dirty="0" smtClean="0"/>
              <a:t>,</a:t>
            </a:r>
            <a:r>
              <a:rPr lang="en-US" altLang="zh-CN" sz="2000" b="1" dirty="0"/>
              <a:t> </a:t>
            </a:r>
            <a:r>
              <a:rPr lang="en-US" altLang="zh-CN" sz="2000" b="1" dirty="0" smtClean="0"/>
              <a:t>bundle_label3_include</a:t>
            </a:r>
            <a:r>
              <a:rPr lang="zh-CN" altLang="en-US" sz="2000" dirty="0" smtClean="0"/>
              <a:t> </a:t>
            </a:r>
            <a:r>
              <a:rPr lang="en-US" altLang="zh-CN" sz="2000" dirty="0" smtClean="0"/>
              <a:t>and</a:t>
            </a:r>
            <a:r>
              <a:rPr lang="zh-CN" altLang="en-US" sz="2000" dirty="0" smtClean="0"/>
              <a:t> </a:t>
            </a:r>
            <a:r>
              <a:rPr lang="en-US" altLang="zh-CN" sz="2000" b="1" dirty="0" smtClean="0"/>
              <a:t>bundle_label4_include</a:t>
            </a:r>
            <a:r>
              <a:rPr lang="zh-CN" altLang="en-US" sz="2000" b="1" dirty="0" smtClean="0"/>
              <a:t> </a:t>
            </a:r>
            <a:r>
              <a:rPr lang="en-US" altLang="zh-CN" sz="2000" dirty="0" smtClean="0"/>
              <a:t>respectively</a:t>
            </a:r>
            <a:endParaRPr lang="en-US" sz="2000" dirty="0" smtClean="0"/>
          </a:p>
        </p:txBody>
      </p: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81462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4" name="Picture 3"/>
          <p:cNvPicPr>
            <a:picLocks noChangeAspect="1"/>
          </p:cNvPicPr>
          <p:nvPr/>
        </p:nvPicPr>
        <p:blipFill>
          <a:blip r:embed="rId2"/>
          <a:stretch>
            <a:fillRect/>
          </a:stretch>
        </p:blipFill>
        <p:spPr>
          <a:xfrm>
            <a:off x="0" y="1143000"/>
            <a:ext cx="9144000" cy="5715000"/>
          </a:xfrm>
          <a:prstGeom prst="rect">
            <a:avLst/>
          </a:prstGeom>
        </p:spPr>
      </p:pic>
      <p:sp>
        <p:nvSpPr>
          <p:cNvPr id="6" name="TextBox 11"/>
          <p:cNvSpPr txBox="1">
            <a:spLocks noChangeArrowheads="1"/>
          </p:cNvSpPr>
          <p:nvPr/>
        </p:nvSpPr>
        <p:spPr bwMode="auto">
          <a:xfrm>
            <a:off x="3657600" y="2971800"/>
            <a:ext cx="31242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Models</a:t>
            </a:r>
            <a:r>
              <a:rPr lang="zh-CN" altLang="en-US" sz="2000" dirty="0" smtClean="0">
                <a:cs typeface="Arial" pitchFamily="34" charset="0"/>
              </a:rPr>
              <a:t> </a:t>
            </a:r>
            <a:r>
              <a:rPr lang="en-US" altLang="zh-CN" sz="2000" dirty="0" smtClean="0">
                <a:cs typeface="Arial" pitchFamily="34" charset="0"/>
              </a:rPr>
              <a:t>module</a:t>
            </a:r>
            <a:r>
              <a:rPr lang="zh-CN" altLang="en-US" sz="2000" dirty="0" smtClean="0">
                <a:cs typeface="Arial" pitchFamily="34" charset="0"/>
              </a:rPr>
              <a:t> </a:t>
            </a:r>
            <a:r>
              <a:rPr lang="en-US" altLang="zh-CN" sz="2000" dirty="0" smtClean="0">
                <a:cs typeface="Arial" pitchFamily="34" charset="0"/>
              </a:rPr>
              <a:t>displays</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bundles</a:t>
            </a:r>
            <a:r>
              <a:rPr lang="zh-CN" altLang="en-US" sz="2000" dirty="0" smtClean="0">
                <a:cs typeface="Arial" pitchFamily="34" charset="0"/>
              </a:rPr>
              <a:t> </a:t>
            </a:r>
            <a:r>
              <a:rPr lang="en-US" altLang="zh-CN" sz="2000" dirty="0" smtClean="0">
                <a:cs typeface="Arial" pitchFamily="34" charset="0"/>
              </a:rPr>
              <a:t>obtained.</a:t>
            </a:r>
            <a:endParaRPr lang="en-US" altLang="zh-CN" sz="2000" b="1" dirty="0" smtClean="0">
              <a:cs typeface="Arial" pitchFamily="34" charset="0"/>
            </a:endParaRPr>
          </a:p>
        </p:txBody>
      </p:sp>
      <p:sp>
        <p:nvSpPr>
          <p:cNvPr id="5" name="Rectangle 4"/>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be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905000"/>
            <a:ext cx="3394993" cy="2057400"/>
          </a:xfrm>
          <a:prstGeom prst="rect">
            <a:avLst/>
          </a:prstGeom>
        </p:spPr>
      </p:pic>
      <p:pic>
        <p:nvPicPr>
          <p:cNvPr id="4" name="Picture 3" descr="label2.png"/>
          <p:cNvPicPr>
            <a:picLocks noChangeAspect="1"/>
          </p:cNvPicPr>
          <p:nvPr/>
        </p:nvPicPr>
        <p:blipFill rotWithShape="1">
          <a:blip r:embed="rId4">
            <a:extLst>
              <a:ext uri="{28A0092B-C50C-407E-A947-70E740481C1C}">
                <a14:useLocalDpi xmlns:a14="http://schemas.microsoft.com/office/drawing/2010/main" val="0"/>
              </a:ext>
            </a:extLst>
          </a:blip>
          <a:srcRect l="6097" r="6828"/>
          <a:stretch/>
        </p:blipFill>
        <p:spPr>
          <a:xfrm>
            <a:off x="152400" y="4343400"/>
            <a:ext cx="2956216" cy="2057400"/>
          </a:xfrm>
          <a:prstGeom prst="rect">
            <a:avLst/>
          </a:prstGeom>
        </p:spPr>
      </p:pic>
      <p:pic>
        <p:nvPicPr>
          <p:cNvPr id="5" name="Picture 4" descr="label3.png"/>
          <p:cNvPicPr>
            <a:picLocks noChangeAspect="1"/>
          </p:cNvPicPr>
          <p:nvPr/>
        </p:nvPicPr>
        <p:blipFill rotWithShape="1">
          <a:blip r:embed="rId5">
            <a:extLst>
              <a:ext uri="{28A0092B-C50C-407E-A947-70E740481C1C}">
                <a14:useLocalDpi xmlns:a14="http://schemas.microsoft.com/office/drawing/2010/main" val="0"/>
              </a:ext>
            </a:extLst>
          </a:blip>
          <a:srcRect l="6152" r="6772"/>
          <a:stretch/>
        </p:blipFill>
        <p:spPr>
          <a:xfrm>
            <a:off x="3124200" y="4343400"/>
            <a:ext cx="2956216" cy="2057400"/>
          </a:xfrm>
          <a:prstGeom prst="rect">
            <a:avLst/>
          </a:prstGeom>
        </p:spPr>
      </p:pic>
      <p:pic>
        <p:nvPicPr>
          <p:cNvPr id="6" name="Picture 5" descr="label4.png"/>
          <p:cNvPicPr>
            <a:picLocks noChangeAspect="1"/>
          </p:cNvPicPr>
          <p:nvPr/>
        </p:nvPicPr>
        <p:blipFill rotWithShape="1">
          <a:blip r:embed="rId6">
            <a:extLst>
              <a:ext uri="{28A0092B-C50C-407E-A947-70E740481C1C}">
                <a14:useLocalDpi xmlns:a14="http://schemas.microsoft.com/office/drawing/2010/main" val="0"/>
              </a:ext>
            </a:extLst>
          </a:blip>
          <a:srcRect l="6369" r="7190"/>
          <a:stretch/>
        </p:blipFill>
        <p:spPr>
          <a:xfrm>
            <a:off x="6096000" y="4343400"/>
            <a:ext cx="2934690" cy="2057400"/>
          </a:xfrm>
          <a:prstGeom prst="rect">
            <a:avLst/>
          </a:prstGeom>
        </p:spPr>
      </p:pic>
      <p:pic>
        <p:nvPicPr>
          <p:cNvPr id="7" name="Picture 6" descr="who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1905000"/>
            <a:ext cx="3394993" cy="2057400"/>
          </a:xfrm>
          <a:prstGeom prst="rect">
            <a:avLst/>
          </a:prstGeom>
        </p:spPr>
      </p:pic>
      <p:sp>
        <p:nvSpPr>
          <p:cNvPr id="10"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9" name="TextBox 8"/>
          <p:cNvSpPr txBox="1"/>
          <p:nvPr/>
        </p:nvSpPr>
        <p:spPr>
          <a:xfrm>
            <a:off x="2057400" y="1524000"/>
            <a:ext cx="1441959" cy="369332"/>
          </a:xfrm>
          <a:prstGeom prst="rect">
            <a:avLst/>
          </a:prstGeom>
          <a:noFill/>
        </p:spPr>
        <p:txBody>
          <a:bodyPr wrap="none" rtlCol="0">
            <a:spAutoFit/>
          </a:bodyPr>
          <a:lstStyle/>
          <a:p>
            <a:r>
              <a:rPr lang="en-US" dirty="0" smtClean="0"/>
              <a:t>Whole</a:t>
            </a:r>
            <a:r>
              <a:rPr lang="zh-CN" altLang="en-US" dirty="0" smtClean="0"/>
              <a:t> </a:t>
            </a:r>
            <a:r>
              <a:rPr lang="en-US" altLang="zh-CN" dirty="0" smtClean="0"/>
              <a:t>Brain</a:t>
            </a:r>
            <a:endParaRPr lang="en-US" dirty="0"/>
          </a:p>
        </p:txBody>
      </p:sp>
      <p:sp>
        <p:nvSpPr>
          <p:cNvPr id="12" name="TextBox 11"/>
          <p:cNvSpPr txBox="1"/>
          <p:nvPr/>
        </p:nvSpPr>
        <p:spPr>
          <a:xfrm>
            <a:off x="5867400" y="15240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1</a:t>
            </a:r>
            <a:endParaRPr lang="en-US" dirty="0"/>
          </a:p>
        </p:txBody>
      </p:sp>
      <p:sp>
        <p:nvSpPr>
          <p:cNvPr id="13" name="TextBox 12"/>
          <p:cNvSpPr txBox="1"/>
          <p:nvPr/>
        </p:nvSpPr>
        <p:spPr>
          <a:xfrm>
            <a:off x="12192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2</a:t>
            </a:r>
            <a:endParaRPr lang="en-US" dirty="0"/>
          </a:p>
        </p:txBody>
      </p:sp>
      <p:sp>
        <p:nvSpPr>
          <p:cNvPr id="14" name="TextBox 13"/>
          <p:cNvSpPr txBox="1"/>
          <p:nvPr/>
        </p:nvSpPr>
        <p:spPr>
          <a:xfrm>
            <a:off x="41910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3</a:t>
            </a:r>
            <a:endParaRPr lang="en-US" dirty="0"/>
          </a:p>
        </p:txBody>
      </p:sp>
      <p:sp>
        <p:nvSpPr>
          <p:cNvPr id="15" name="TextBox 14"/>
          <p:cNvSpPr txBox="1"/>
          <p:nvPr/>
        </p:nvSpPr>
        <p:spPr>
          <a:xfrm>
            <a:off x="71628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4</a:t>
            </a: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bel1.png"/>
          <p:cNvPicPr>
            <a:picLocks noChangeAspect="1"/>
          </p:cNvPicPr>
          <p:nvPr/>
        </p:nvPicPr>
        <p:blipFill rotWithShape="1">
          <a:blip r:embed="rId3">
            <a:extLst>
              <a:ext uri="{28A0092B-C50C-407E-A947-70E740481C1C}">
                <a14:useLocalDpi xmlns:a14="http://schemas.microsoft.com/office/drawing/2010/main" val="0"/>
              </a:ext>
            </a:extLst>
          </a:blip>
          <a:srcRect l="6546" r="7185"/>
          <a:stretch/>
        </p:blipFill>
        <p:spPr>
          <a:xfrm>
            <a:off x="533400" y="2819400"/>
            <a:ext cx="3471269" cy="2438400"/>
          </a:xfrm>
          <a:prstGeom prst="rect">
            <a:avLst/>
          </a:prstGeom>
        </p:spPr>
      </p:pic>
      <p:sp>
        <p:nvSpPr>
          <p:cNvPr id="10"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descr="seeding_cc.png"/>
          <p:cNvPicPr>
            <a:picLocks noChangeAspect="1"/>
          </p:cNvPicPr>
          <p:nvPr/>
        </p:nvPicPr>
        <p:blipFill rotWithShape="1">
          <a:blip r:embed="rId4">
            <a:extLst>
              <a:ext uri="{28A0092B-C50C-407E-A947-70E740481C1C}">
                <a14:useLocalDpi xmlns:a14="http://schemas.microsoft.com/office/drawing/2010/main" val="0"/>
              </a:ext>
            </a:extLst>
          </a:blip>
          <a:srcRect l="13309" t="1901" r="14393" b="3765"/>
          <a:stretch/>
        </p:blipFill>
        <p:spPr>
          <a:xfrm>
            <a:off x="5105400" y="2819400"/>
            <a:ext cx="3454965" cy="2438400"/>
          </a:xfrm>
          <a:prstGeom prst="rect">
            <a:avLst/>
          </a:prstGeom>
        </p:spPr>
      </p:pic>
      <p:sp>
        <p:nvSpPr>
          <p:cNvPr id="16" name="TextBox 15"/>
          <p:cNvSpPr txBox="1"/>
          <p:nvPr/>
        </p:nvSpPr>
        <p:spPr>
          <a:xfrm>
            <a:off x="381000" y="2133600"/>
            <a:ext cx="3841015" cy="646331"/>
          </a:xfrm>
          <a:prstGeom prst="rect">
            <a:avLst/>
          </a:prstGeom>
          <a:noFill/>
        </p:spPr>
        <p:txBody>
          <a:bodyPr wrap="none" rtlCol="0">
            <a:spAutoFit/>
          </a:bodyPr>
          <a:lstStyle/>
          <a:p>
            <a:pPr algn="ctr"/>
            <a:r>
              <a:rPr lang="en-US" dirty="0" smtClean="0"/>
              <a:t>Fiber</a:t>
            </a:r>
            <a:r>
              <a:rPr lang="zh-CN" altLang="en-US" dirty="0" smtClean="0"/>
              <a:t> </a:t>
            </a:r>
            <a:r>
              <a:rPr lang="en-US" altLang="zh-CN" dirty="0" smtClean="0"/>
              <a:t>Bundle</a:t>
            </a:r>
            <a:r>
              <a:rPr lang="zh-CN" altLang="en-US" dirty="0" smtClean="0"/>
              <a:t> </a:t>
            </a:r>
            <a:r>
              <a:rPr lang="en-US" altLang="zh-CN" dirty="0" smtClean="0"/>
              <a:t>Selection</a:t>
            </a:r>
            <a:r>
              <a:rPr lang="zh-CN" altLang="en-US" dirty="0" smtClean="0"/>
              <a:t> </a:t>
            </a:r>
            <a:r>
              <a:rPr lang="en-US" altLang="zh-CN" dirty="0" smtClean="0"/>
              <a:t>of</a:t>
            </a:r>
            <a:r>
              <a:rPr lang="zh-CN" altLang="en-US" dirty="0" smtClean="0"/>
              <a:t> </a:t>
            </a:r>
            <a:r>
              <a:rPr lang="en-US" altLang="zh-CN" dirty="0" smtClean="0"/>
              <a:t>Label</a:t>
            </a:r>
            <a:r>
              <a:rPr lang="zh-CN" altLang="en-US" dirty="0" smtClean="0"/>
              <a:t> </a:t>
            </a:r>
            <a:r>
              <a:rPr lang="en-US" altLang="zh-CN" dirty="0" smtClean="0"/>
              <a:t>1</a:t>
            </a:r>
            <a:r>
              <a:rPr lang="zh-CN" altLang="en-US" dirty="0" smtClean="0"/>
              <a:t> </a:t>
            </a:r>
            <a:endParaRPr lang="en-US" altLang="zh-CN" dirty="0" smtClean="0"/>
          </a:p>
          <a:p>
            <a:pPr algn="ctr"/>
            <a:r>
              <a:rPr lang="en-US" altLang="zh-CN" dirty="0"/>
              <a:t>f</a:t>
            </a:r>
            <a:r>
              <a:rPr lang="en-US" altLang="zh-CN" dirty="0" smtClean="0"/>
              <a:t>rom</a:t>
            </a:r>
            <a:r>
              <a:rPr lang="zh-CN" altLang="en-US" dirty="0" smtClean="0"/>
              <a:t> </a:t>
            </a:r>
            <a:r>
              <a:rPr lang="en-US" altLang="zh-CN" dirty="0" smtClean="0"/>
              <a:t>the</a:t>
            </a:r>
            <a:r>
              <a:rPr lang="zh-CN" altLang="en-US" dirty="0" smtClean="0"/>
              <a:t> </a:t>
            </a:r>
            <a:r>
              <a:rPr lang="en-US" dirty="0" smtClean="0"/>
              <a:t>Whole</a:t>
            </a:r>
            <a:r>
              <a:rPr lang="zh-CN" altLang="en-US" dirty="0" smtClean="0"/>
              <a:t> </a:t>
            </a:r>
            <a:r>
              <a:rPr lang="en-US" altLang="zh-CN" dirty="0" smtClean="0"/>
              <a:t>Brain</a:t>
            </a:r>
            <a:r>
              <a:rPr lang="zh-CN" altLang="en-US" dirty="0" smtClean="0"/>
              <a:t> </a:t>
            </a:r>
            <a:r>
              <a:rPr lang="en-US" altLang="zh-CN" dirty="0" smtClean="0"/>
              <a:t>Tractography</a:t>
            </a:r>
            <a:endParaRPr lang="en-US" dirty="0"/>
          </a:p>
        </p:txBody>
      </p:sp>
      <p:sp>
        <p:nvSpPr>
          <p:cNvPr id="17" name="TextBox 16"/>
          <p:cNvSpPr txBox="1"/>
          <p:nvPr/>
        </p:nvSpPr>
        <p:spPr>
          <a:xfrm>
            <a:off x="5562600" y="2133600"/>
            <a:ext cx="2802382" cy="646331"/>
          </a:xfrm>
          <a:prstGeom prst="rect">
            <a:avLst/>
          </a:prstGeom>
          <a:noFill/>
        </p:spPr>
        <p:txBody>
          <a:bodyPr wrap="none" rtlCol="0">
            <a:spAutoFit/>
          </a:bodyPr>
          <a:lstStyle/>
          <a:p>
            <a:pPr algn="ctr"/>
            <a:r>
              <a:rPr lang="en-US" altLang="zh-CN" dirty="0" smtClean="0"/>
              <a:t>Fiber</a:t>
            </a:r>
            <a:r>
              <a:rPr lang="zh-CN" altLang="en-US" dirty="0" smtClean="0"/>
              <a:t> </a:t>
            </a:r>
            <a:r>
              <a:rPr lang="en-US" altLang="zh-CN" dirty="0" smtClean="0"/>
              <a:t>Bundle</a:t>
            </a:r>
            <a:r>
              <a:rPr lang="zh-CN" altLang="en-US" dirty="0" smtClean="0"/>
              <a:t> </a:t>
            </a:r>
            <a:r>
              <a:rPr lang="en-US" altLang="zh-CN" dirty="0"/>
              <a:t>O</a:t>
            </a:r>
            <a:r>
              <a:rPr lang="en-US" altLang="zh-CN" dirty="0" smtClean="0"/>
              <a:t>btained</a:t>
            </a:r>
            <a:r>
              <a:rPr lang="zh-CN" altLang="en-US" dirty="0" smtClean="0"/>
              <a:t> </a:t>
            </a:r>
            <a:r>
              <a:rPr lang="en-US" altLang="zh-CN" dirty="0" smtClean="0"/>
              <a:t>by</a:t>
            </a:r>
            <a:r>
              <a:rPr lang="zh-CN" altLang="en-US" dirty="0" smtClean="0"/>
              <a:t> </a:t>
            </a:r>
            <a:endParaRPr lang="en-US" altLang="zh-CN" dirty="0" smtClean="0"/>
          </a:p>
          <a:p>
            <a:pPr algn="ctr"/>
            <a:r>
              <a:rPr lang="en-US" altLang="zh-CN" dirty="0" smtClean="0"/>
              <a:t>Seeding</a:t>
            </a:r>
            <a:r>
              <a:rPr lang="zh-CN" altLang="zh-CN" dirty="0" smtClean="0"/>
              <a:t> </a:t>
            </a:r>
            <a:r>
              <a:rPr lang="en-US" altLang="zh-CN" dirty="0" smtClean="0"/>
              <a:t>within</a:t>
            </a:r>
            <a:r>
              <a:rPr lang="zh-CN" altLang="en-US" dirty="0" smtClean="0"/>
              <a:t> </a:t>
            </a:r>
            <a:r>
              <a:rPr lang="en-US" altLang="zh-CN" dirty="0" smtClean="0"/>
              <a:t>Label</a:t>
            </a:r>
            <a:r>
              <a:rPr lang="zh-CN" altLang="en-US" dirty="0" smtClean="0"/>
              <a:t> </a:t>
            </a:r>
            <a:r>
              <a:rPr lang="en-US" altLang="zh-CN" dirty="0" smtClean="0"/>
              <a:t>1</a:t>
            </a:r>
            <a:endParaRPr lang="en-US" altLang="zh-CN" dirty="0"/>
          </a:p>
        </p:txBody>
      </p:sp>
      <p:sp>
        <p:nvSpPr>
          <p:cNvPr id="18" name="TextBox 17"/>
          <p:cNvSpPr txBox="1"/>
          <p:nvPr/>
        </p:nvSpPr>
        <p:spPr>
          <a:xfrm>
            <a:off x="4267200" y="4038600"/>
            <a:ext cx="612492" cy="369332"/>
          </a:xfrm>
          <a:prstGeom prst="rect">
            <a:avLst/>
          </a:prstGeom>
          <a:noFill/>
        </p:spPr>
        <p:txBody>
          <a:bodyPr wrap="none" rtlCol="0">
            <a:spAutoFit/>
          </a:bodyPr>
          <a:lstStyle/>
          <a:p>
            <a:pPr algn="ctr"/>
            <a:r>
              <a:rPr lang="en-US" dirty="0" smtClean="0"/>
              <a:t>V</a:t>
            </a:r>
            <a:r>
              <a:rPr lang="en-US" altLang="zh-CN" dirty="0" smtClean="0"/>
              <a:t>.S.</a:t>
            </a:r>
            <a:endParaRPr lang="en-US" dirty="0"/>
          </a:p>
        </p:txBody>
      </p:sp>
      <p:sp>
        <p:nvSpPr>
          <p:cNvPr id="8" name="TextBox 7"/>
          <p:cNvSpPr txBox="1"/>
          <p:nvPr/>
        </p:nvSpPr>
        <p:spPr>
          <a:xfrm>
            <a:off x="5562600" y="5410200"/>
            <a:ext cx="3160691" cy="646331"/>
          </a:xfrm>
          <a:prstGeom prst="rect">
            <a:avLst/>
          </a:prstGeom>
          <a:solidFill>
            <a:srgbClr val="CCFF99"/>
          </a:solidFill>
        </p:spPr>
        <p:txBody>
          <a:bodyPr wrap="none" rtlCol="0">
            <a:spAutoFit/>
          </a:bodyPr>
          <a:lstStyle/>
          <a:p>
            <a:pPr algn="ctr"/>
            <a:r>
              <a:rPr lang="en-US" altLang="zh-CN" dirty="0"/>
              <a:t>By </a:t>
            </a:r>
            <a:r>
              <a:rPr lang="en-US" altLang="zh-CN" dirty="0" smtClean="0"/>
              <a:t>viewing </a:t>
            </a:r>
            <a:r>
              <a:rPr lang="en-US" altLang="zh-CN" b="1" dirty="0" err="1" smtClean="0"/>
              <a:t>corpusCallosum</a:t>
            </a:r>
            <a:endParaRPr lang="en-US" altLang="zh-CN" b="1" dirty="0" smtClean="0"/>
          </a:p>
          <a:p>
            <a:pPr algn="ctr"/>
            <a:r>
              <a:rPr lang="en-US" altLang="zh-CN" dirty="0" smtClean="0"/>
              <a:t> loaded in the MRML file</a:t>
            </a:r>
            <a:endParaRPr lang="en-US" altLang="zh-CN" dirty="0"/>
          </a:p>
        </p:txBody>
      </p:sp>
      <p:sp>
        <p:nvSpPr>
          <p:cNvPr id="9" name="TextBox 8"/>
          <p:cNvSpPr txBox="1"/>
          <p:nvPr/>
        </p:nvSpPr>
        <p:spPr>
          <a:xfrm>
            <a:off x="1805242" y="1219200"/>
            <a:ext cx="5189041" cy="646331"/>
          </a:xfrm>
          <a:prstGeom prst="rect">
            <a:avLst/>
          </a:prstGeom>
          <a:solidFill>
            <a:schemeClr val="accent6"/>
          </a:solidFill>
        </p:spPr>
        <p:txBody>
          <a:bodyPr wrap="none" rtlCol="0">
            <a:spAutoFit/>
          </a:bodyPr>
          <a:lstStyle/>
          <a:p>
            <a:pPr algn="ctr"/>
            <a:r>
              <a:rPr lang="en-US" altLang="zh-CN" dirty="0" smtClean="0"/>
              <a:t>Notice that whole brain seeding creates a denser</a:t>
            </a:r>
          </a:p>
          <a:p>
            <a:pPr algn="ctr"/>
            <a:r>
              <a:rPr lang="en-US" altLang="zh-CN" dirty="0" smtClean="0"/>
              <a:t> fiber bundle than seeding from the label 1.</a:t>
            </a:r>
            <a:endParaRPr lang="en-US" altLang="zh-CN" dirty="0"/>
          </a:p>
        </p:txBody>
      </p:sp>
    </p:spTree>
    <p:extLst>
      <p:ext uri="{BB962C8B-B14F-4D97-AF65-F5344CB8AC3E}">
        <p14:creationId xmlns:p14="http://schemas.microsoft.com/office/powerpoint/2010/main" val="39746361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7" name="TextBox 6"/>
          <p:cNvSpPr txBox="1"/>
          <p:nvPr/>
        </p:nvSpPr>
        <p:spPr>
          <a:xfrm>
            <a:off x="609600" y="1676400"/>
            <a:ext cx="7587872" cy="2031325"/>
          </a:xfrm>
          <a:prstGeom prst="rect">
            <a:avLst/>
          </a:prstGeom>
          <a:solidFill>
            <a:srgbClr val="CCFF99"/>
          </a:solidFill>
        </p:spPr>
        <p:txBody>
          <a:bodyPr wrap="none" rtlCol="0">
            <a:spAutoFit/>
          </a:bodyPr>
          <a:lstStyle/>
          <a:p>
            <a:r>
              <a:rPr lang="en-US" dirty="0" err="1" smtClean="0">
                <a:cs typeface="Arial" pitchFamily="34" charset="0"/>
              </a:rPr>
              <a:t>FiberBundleLabelSelect</a:t>
            </a:r>
            <a:r>
              <a:rPr lang="en-US" dirty="0" smtClean="0">
                <a:cs typeface="Arial" pitchFamily="34" charset="0"/>
              </a:rPr>
              <a:t> allows users to perform multiple labels selection </a:t>
            </a:r>
          </a:p>
          <a:p>
            <a:r>
              <a:rPr lang="en-US" dirty="0" smtClean="0">
                <a:cs typeface="Arial" pitchFamily="34" charset="0"/>
              </a:rPr>
              <a:t>by providing a list of labels and selecting one logical operation:</a:t>
            </a:r>
          </a:p>
          <a:p>
            <a:endParaRPr lang="en-US" dirty="0" smtClean="0">
              <a:cs typeface="Arial" pitchFamily="34" charset="0"/>
            </a:endParaRPr>
          </a:p>
          <a:p>
            <a:pPr marL="285750" indent="-285750">
              <a:buFontTx/>
              <a:buChar char="-"/>
            </a:pPr>
            <a:r>
              <a:rPr lang="en-US" b="1" dirty="0" smtClean="0">
                <a:cs typeface="Arial" pitchFamily="34" charset="0"/>
              </a:rPr>
              <a:t>OR</a:t>
            </a:r>
            <a:r>
              <a:rPr lang="en-US" dirty="0" smtClean="0">
                <a:cs typeface="Arial" pitchFamily="34" charset="0"/>
              </a:rPr>
              <a:t>: fiber bundles that pass through </a:t>
            </a:r>
            <a:r>
              <a:rPr lang="en-US" b="1" dirty="0" smtClean="0">
                <a:cs typeface="Arial" pitchFamily="34" charset="0"/>
              </a:rPr>
              <a:t>any label</a:t>
            </a:r>
            <a:r>
              <a:rPr lang="en-US" dirty="0" smtClean="0">
                <a:cs typeface="Arial" pitchFamily="34" charset="0"/>
              </a:rPr>
              <a:t> in the list </a:t>
            </a:r>
          </a:p>
          <a:p>
            <a:endParaRPr lang="en-US" dirty="0" smtClean="0">
              <a:cs typeface="Arial" pitchFamily="34" charset="0"/>
            </a:endParaRPr>
          </a:p>
          <a:p>
            <a:pPr marL="285750" indent="-285750">
              <a:buFontTx/>
              <a:buChar char="-"/>
            </a:pPr>
            <a:r>
              <a:rPr lang="en-US" b="1" dirty="0" smtClean="0">
                <a:cs typeface="Arial" pitchFamily="34" charset="0"/>
              </a:rPr>
              <a:t>AND</a:t>
            </a:r>
            <a:r>
              <a:rPr lang="en-US" dirty="0" smtClean="0">
                <a:cs typeface="Arial" pitchFamily="34" charset="0"/>
              </a:rPr>
              <a:t>: fiber bundles that pass through </a:t>
            </a:r>
            <a:r>
              <a:rPr lang="en-US" b="1" dirty="0" smtClean="0">
                <a:cs typeface="Arial" pitchFamily="34" charset="0"/>
              </a:rPr>
              <a:t>all labels </a:t>
            </a:r>
            <a:r>
              <a:rPr lang="en-US" dirty="0" smtClean="0">
                <a:cs typeface="Arial" pitchFamily="34" charset="0"/>
              </a:rPr>
              <a:t>in the list</a:t>
            </a:r>
          </a:p>
          <a:p>
            <a:endParaRPr lang="en-US" altLang="zh-CN" dirty="0"/>
          </a:p>
        </p:txBody>
      </p:sp>
      <p:pic>
        <p:nvPicPr>
          <p:cNvPr id="8" name="Picture 7"/>
          <p:cNvPicPr>
            <a:picLocks noChangeAspect="1"/>
          </p:cNvPicPr>
          <p:nvPr/>
        </p:nvPicPr>
        <p:blipFill>
          <a:blip r:embed="rId3"/>
          <a:stretch>
            <a:fillRect/>
          </a:stretch>
        </p:blipFill>
        <p:spPr>
          <a:xfrm>
            <a:off x="533400" y="4038600"/>
            <a:ext cx="7632700" cy="2247900"/>
          </a:xfrm>
          <a:prstGeom prst="rect">
            <a:avLst/>
          </a:prstGeom>
        </p:spPr>
      </p:pic>
    </p:spTree>
    <p:extLst>
      <p:ext uri="{BB962C8B-B14F-4D97-AF65-F5344CB8AC3E}">
        <p14:creationId xmlns:p14="http://schemas.microsoft.com/office/powerpoint/2010/main" val="31165425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 (AND)</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590800"/>
            <a:ext cx="3352800" cy="11430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05200" y="1905000"/>
            <a:ext cx="4343400" cy="292387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Set</a:t>
            </a:r>
            <a:r>
              <a:rPr lang="zh-CN" altLang="en-US" sz="2000" dirty="0"/>
              <a:t> </a:t>
            </a:r>
            <a:r>
              <a:rPr lang="en-US" altLang="zh-CN" sz="2000" dirty="0"/>
              <a:t>the</a:t>
            </a:r>
            <a:r>
              <a:rPr lang="zh-CN" altLang="en-US" sz="2000" dirty="0"/>
              <a:t> </a:t>
            </a:r>
            <a:r>
              <a:rPr lang="en-US" altLang="zh-CN" sz="2000" dirty="0" err="1"/>
              <a:t>FiberBundleLabelSelection</a:t>
            </a:r>
            <a:r>
              <a:rPr lang="en-US" sz="2000" dirty="0"/>
              <a:t> parameters:</a:t>
            </a:r>
          </a:p>
          <a:p>
            <a:pPr eaLnBrk="1" hangingPunct="1">
              <a:spcBef>
                <a:spcPct val="20000"/>
              </a:spcBef>
              <a:defRPr/>
            </a:pPr>
            <a:r>
              <a:rPr lang="en-US" altLang="zh-CN" sz="2000" dirty="0"/>
              <a:t>-</a:t>
            </a:r>
            <a:r>
              <a:rPr lang="zh-CN" altLang="en-US" sz="2000" dirty="0"/>
              <a:t> </a:t>
            </a:r>
            <a:r>
              <a:rPr lang="en-US" altLang="zh-CN" sz="2000" dirty="0"/>
              <a:t>Input</a:t>
            </a:r>
            <a:r>
              <a:rPr lang="zh-CN" altLang="en-US" sz="2000" dirty="0"/>
              <a:t> </a:t>
            </a:r>
            <a:r>
              <a:rPr lang="en-US" altLang="zh-CN" sz="2000" dirty="0"/>
              <a:t>Label</a:t>
            </a:r>
            <a:r>
              <a:rPr lang="zh-CN" altLang="en-US" sz="2000" dirty="0"/>
              <a:t> </a:t>
            </a:r>
            <a:r>
              <a:rPr lang="en-US" altLang="zh-CN" sz="2000" dirty="0"/>
              <a:t>Map</a:t>
            </a:r>
            <a:r>
              <a:rPr lang="zh-CN" altLang="en-US" sz="2000" dirty="0"/>
              <a:t>: </a:t>
            </a:r>
            <a:r>
              <a:rPr lang="en-US" altLang="zh-CN" sz="2000" b="1" dirty="0" err="1"/>
              <a:t>fa</a:t>
            </a:r>
            <a:r>
              <a:rPr lang="en-US" altLang="zh-CN" sz="2000" b="1" dirty="0"/>
              <a:t>-label</a:t>
            </a:r>
          </a:p>
          <a:p>
            <a:pPr eaLnBrk="1" hangingPunct="1">
              <a:spcBef>
                <a:spcPct val="20000"/>
              </a:spcBef>
              <a:defRPr/>
            </a:pPr>
            <a:r>
              <a:rPr lang="en-US" altLang="zh-CN" sz="2000" dirty="0"/>
              <a:t>-</a:t>
            </a:r>
            <a:r>
              <a:rPr lang="zh-CN" altLang="en-US" sz="2000" dirty="0"/>
              <a:t> </a:t>
            </a:r>
            <a:r>
              <a:rPr lang="en-US" altLang="zh-CN" sz="2000" dirty="0"/>
              <a:t>Input</a:t>
            </a:r>
            <a:r>
              <a:rPr lang="zh-CN" altLang="en-US" sz="2000" dirty="0"/>
              <a:t> </a:t>
            </a:r>
            <a:r>
              <a:rPr lang="en-US" altLang="zh-CN" sz="2000" dirty="0"/>
              <a:t>Fiber</a:t>
            </a:r>
            <a:r>
              <a:rPr lang="zh-CN" altLang="en-US" sz="2000" dirty="0"/>
              <a:t> </a:t>
            </a:r>
            <a:r>
              <a:rPr lang="en-US" altLang="zh-CN" sz="2000" dirty="0"/>
              <a:t>Bundle</a:t>
            </a:r>
            <a:r>
              <a:rPr lang="zh-CN" altLang="zh-CN" sz="2000" dirty="0"/>
              <a:t>:</a:t>
            </a:r>
            <a:r>
              <a:rPr lang="zh-CN" altLang="en-US" sz="2000" dirty="0"/>
              <a:t> </a:t>
            </a:r>
            <a:endParaRPr lang="en-US" altLang="zh-CN" sz="2000" dirty="0"/>
          </a:p>
          <a:p>
            <a:pPr eaLnBrk="1" hangingPunct="1">
              <a:spcBef>
                <a:spcPct val="20000"/>
              </a:spcBef>
              <a:defRPr/>
            </a:pPr>
            <a:r>
              <a:rPr lang="zh-CN" altLang="en-US" sz="2000" b="1" dirty="0"/>
              <a:t>  </a:t>
            </a:r>
            <a:r>
              <a:rPr lang="en-US" altLang="zh-CN" sz="2000" b="1" dirty="0" err="1"/>
              <a:t>whole_brain_tractography</a:t>
            </a:r>
            <a:r>
              <a:rPr lang="zh-CN" altLang="en-US" sz="2000" b="1" dirty="0"/>
              <a:t> </a:t>
            </a:r>
            <a:endParaRPr lang="en-US" sz="2000" b="1" dirty="0"/>
          </a:p>
          <a:p>
            <a:pPr eaLnBrk="1" hangingPunct="1">
              <a:spcBef>
                <a:spcPct val="20000"/>
              </a:spcBef>
              <a:defRPr/>
            </a:pPr>
            <a:r>
              <a:rPr lang="en-US" altLang="zh-CN" sz="2000" dirty="0"/>
              <a:t>-</a:t>
            </a:r>
            <a:r>
              <a:rPr lang="zh-CN" altLang="en-US" sz="2000" dirty="0"/>
              <a:t> </a:t>
            </a:r>
            <a:r>
              <a:rPr lang="en-US" altLang="zh-CN" sz="2000" dirty="0"/>
              <a:t>Output</a:t>
            </a:r>
            <a:r>
              <a:rPr lang="zh-CN" altLang="en-US" sz="2000" dirty="0"/>
              <a:t> </a:t>
            </a:r>
            <a:r>
              <a:rPr lang="en-US" altLang="zh-CN" sz="2000" dirty="0"/>
              <a:t>Fiber</a:t>
            </a:r>
            <a:r>
              <a:rPr lang="zh-CN" altLang="en-US" sz="2000" dirty="0"/>
              <a:t> </a:t>
            </a:r>
            <a:r>
              <a:rPr lang="en-US" altLang="zh-CN" sz="2000" dirty="0"/>
              <a:t>Bundle</a:t>
            </a:r>
            <a:r>
              <a:rPr lang="zh-CN" altLang="en-US" sz="2000" dirty="0"/>
              <a:t>:  </a:t>
            </a:r>
            <a:endParaRPr lang="en-US" altLang="zh-CN" sz="2000" dirty="0"/>
          </a:p>
          <a:p>
            <a:pPr eaLnBrk="1" hangingPunct="1">
              <a:spcBef>
                <a:spcPct val="20000"/>
              </a:spcBef>
              <a:defRPr/>
            </a:pPr>
            <a:r>
              <a:rPr lang="zh-CN" altLang="zh-CN" sz="2000" b="1" dirty="0"/>
              <a:t> </a:t>
            </a:r>
            <a:r>
              <a:rPr lang="zh-CN" altLang="en-US" sz="2000" b="1" dirty="0"/>
              <a:t>  </a:t>
            </a:r>
            <a:r>
              <a:rPr lang="en-US" altLang="zh-CN" sz="2000" b="1" dirty="0" smtClean="0"/>
              <a:t>bundle_labels2AND3_include</a:t>
            </a:r>
            <a:endParaRPr lang="en-US" sz="2000" b="1" dirty="0"/>
          </a:p>
          <a:p>
            <a:pPr eaLnBrk="1" hangingPunct="1">
              <a:spcBef>
                <a:spcPct val="20000"/>
              </a:spcBef>
              <a:defRPr/>
            </a:pPr>
            <a:r>
              <a:rPr lang="en-US" altLang="zh-CN" sz="2000" dirty="0"/>
              <a:t>-</a:t>
            </a:r>
            <a:r>
              <a:rPr lang="zh-CN" altLang="en-US" sz="2000" dirty="0"/>
              <a:t> </a:t>
            </a:r>
            <a:r>
              <a:rPr lang="en-US" altLang="zh-CN" sz="2000" dirty="0"/>
              <a:t>Labels</a:t>
            </a:r>
            <a:r>
              <a:rPr lang="zh-CN" altLang="en-US" sz="2000" dirty="0"/>
              <a:t> </a:t>
            </a:r>
            <a:r>
              <a:rPr lang="en-US" altLang="zh-CN" sz="2000" dirty="0"/>
              <a:t>to</a:t>
            </a:r>
            <a:r>
              <a:rPr lang="zh-CN" altLang="en-US" sz="2000" dirty="0"/>
              <a:t> </a:t>
            </a:r>
            <a:r>
              <a:rPr lang="en-US" altLang="zh-CN" sz="2000" dirty="0"/>
              <a:t>include</a:t>
            </a:r>
            <a:r>
              <a:rPr lang="zh-CN" altLang="en-US" sz="2000" dirty="0"/>
              <a:t>: </a:t>
            </a:r>
            <a:r>
              <a:rPr lang="en-US" altLang="zh-CN" sz="2000" b="1" dirty="0" smtClean="0"/>
              <a:t>2,3</a:t>
            </a:r>
            <a:endParaRPr lang="en-US" sz="2000" b="1" dirty="0"/>
          </a:p>
        </p:txBody>
      </p:sp>
      <p:sp>
        <p:nvSpPr>
          <p:cNvPr id="8" name="TextBox 21"/>
          <p:cNvSpPr txBox="1">
            <a:spLocks noChangeArrowheads="1"/>
          </p:cNvSpPr>
          <p:nvPr/>
        </p:nvSpPr>
        <p:spPr bwMode="auto">
          <a:xfrm>
            <a:off x="3962400" y="56388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9" name="Straight Arrow Connector 8"/>
          <p:cNvCxnSpPr>
            <a:stCxn id="8" idx="1"/>
          </p:cNvCxnSpPr>
          <p:nvPr/>
        </p:nvCxnSpPr>
        <p:spPr>
          <a:xfrm flipH="1">
            <a:off x="3352800" y="5838855"/>
            <a:ext cx="609600" cy="285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stCxn id="12" idx="0"/>
          </p:cNvCxnSpPr>
          <p:nvPr/>
        </p:nvCxnSpPr>
        <p:spPr>
          <a:xfrm flipH="1" flipV="1">
            <a:off x="1447800" y="3733800"/>
            <a:ext cx="266700" cy="685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304800" y="4419600"/>
            <a:ext cx="2819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Set </a:t>
            </a:r>
            <a:r>
              <a:rPr lang="en-US" altLang="zh-CN" sz="2000" b="1" dirty="0" smtClean="0"/>
              <a:t>Combine include labels </a:t>
            </a:r>
            <a:r>
              <a:rPr lang="en-US" altLang="zh-CN" sz="2000" dirty="0" smtClean="0"/>
              <a:t>to </a:t>
            </a:r>
            <a:r>
              <a:rPr lang="en-US" altLang="zh-CN" sz="2000" b="1" dirty="0" smtClean="0"/>
              <a:t>AND</a:t>
            </a:r>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Learning Objectives</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marL="0" indent="0" eaLnBrk="1" hangingPunct="1">
              <a:lnSpc>
                <a:spcPct val="90000"/>
              </a:lnSpc>
              <a:buFont typeface="Arial" pitchFamily="34" charset="0"/>
              <a:buNone/>
            </a:pPr>
            <a:r>
              <a:rPr lang="en-US" dirty="0" smtClean="0">
                <a:latin typeface="Arial Unicode MS" pitchFamily="34" charset="-128"/>
                <a:ea typeface="Arial Unicode MS" pitchFamily="34" charset="-128"/>
                <a:cs typeface="Arial Unicode MS" pitchFamily="34" charset="-128"/>
              </a:rPr>
              <a:t>Following this tutorial, you</a:t>
            </a:r>
            <a:r>
              <a:rPr lang="en-US"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ll be able to</a:t>
            </a:r>
            <a:r>
              <a:rPr lang="en-US" altLang="zh-CN" dirty="0" smtClean="0">
                <a:latin typeface="Arial Unicode MS" pitchFamily="34" charset="-128"/>
                <a:ea typeface="Arial Unicode MS" pitchFamily="34" charset="-128"/>
                <a:cs typeface="Arial Unicode MS" pitchFamily="34" charset="-128"/>
              </a:rPr>
              <a:t>:</a:t>
            </a: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r>
              <a:rPr lang="en-US" dirty="0">
                <a:latin typeface="Arial Unicode MS" pitchFamily="34" charset="-128"/>
                <a:ea typeface="Arial Unicode MS" pitchFamily="34" charset="-128"/>
                <a:cs typeface="Arial Unicode MS" pitchFamily="34" charset="-128"/>
              </a:rPr>
              <a:t>s</a:t>
            </a:r>
            <a:r>
              <a:rPr lang="en-US" dirty="0" smtClean="0">
                <a:latin typeface="Arial Unicode MS" pitchFamily="34" charset="-128"/>
                <a:ea typeface="Arial Unicode MS" pitchFamily="34" charset="-128"/>
                <a:cs typeface="Arial Unicode MS" pitchFamily="34" charset="-128"/>
              </a:rPr>
              <a:t>elect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zh-CN"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passing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through</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region(s)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of</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interest,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p>
          <a:p>
            <a:pPr marL="0" indent="0" eaLnBrk="1" hangingPunct="1">
              <a:lnSpc>
                <a:spcPct val="90000"/>
              </a:lnSpc>
              <a:buNone/>
            </a:pP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r>
              <a:rPr lang="en-US" altLang="zh-CN" dirty="0" smtClean="0">
                <a:latin typeface="Arial Unicode MS" pitchFamily="34" charset="-128"/>
                <a:ea typeface="Arial Unicode MS" pitchFamily="34" charset="-128"/>
                <a:cs typeface="Arial Unicode MS" pitchFamily="34" charset="-128"/>
              </a:rPr>
              <a:t>calculate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(such</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FA</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and</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trace)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from</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 fiber</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bundles.</a:t>
            </a:r>
            <a:endParaRPr lang="en-U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(AND)</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p:cNvPicPr>
            <a:picLocks noChangeAspect="1"/>
          </p:cNvPicPr>
          <p:nvPr/>
        </p:nvPicPr>
        <p:blipFill>
          <a:blip r:embed="rId3"/>
          <a:stretch>
            <a:fillRect/>
          </a:stretch>
        </p:blipFill>
        <p:spPr>
          <a:xfrm>
            <a:off x="0" y="1140389"/>
            <a:ext cx="9144000" cy="5715000"/>
          </a:xfrm>
          <a:prstGeom prst="rect">
            <a:avLst/>
          </a:prstGeom>
        </p:spPr>
      </p:pic>
      <p:sp>
        <p:nvSpPr>
          <p:cNvPr id="5" name="TextBox 11"/>
          <p:cNvSpPr txBox="1">
            <a:spLocks noChangeArrowheads="1"/>
          </p:cNvSpPr>
          <p:nvPr/>
        </p:nvSpPr>
        <p:spPr bwMode="auto">
          <a:xfrm>
            <a:off x="1600200" y="3352800"/>
            <a:ext cx="33528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both</a:t>
            </a:r>
            <a:r>
              <a:rPr lang="zh-CN" altLang="en-US" sz="2000" dirty="0" smtClean="0">
                <a:cs typeface="Arial" pitchFamily="34" charset="0"/>
              </a:rPr>
              <a:t> </a:t>
            </a:r>
            <a:r>
              <a:rPr lang="en-US" altLang="zh-CN" sz="2000" dirty="0" smtClean="0">
                <a:cs typeface="Arial" pitchFamily="34" charset="0"/>
              </a:rPr>
              <a:t>labels</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3</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
        <p:nvSpPr>
          <p:cNvPr id="6" name="Rectangle 5"/>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a:t>
            </a:r>
            <a:r>
              <a:rPr lang="en-US" altLang="zh-CN" dirty="0" smtClean="0">
                <a:latin typeface="Arial Unicode MS" pitchFamily="34" charset="-128"/>
                <a:ea typeface="Arial Unicode MS" pitchFamily="34" charset="-128"/>
                <a:cs typeface="Arial Unicode MS" pitchFamily="34" charset="-128"/>
              </a:rPr>
              <a:t>(OR)</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971800"/>
            <a:ext cx="3352800" cy="7620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05200" y="2362200"/>
            <a:ext cx="4572000"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altLang="zh-CN" sz="2000" dirty="0" smtClean="0"/>
              <a:t>Repeat	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select</a:t>
            </a:r>
            <a:r>
              <a:rPr lang="zh-CN" altLang="en-US" sz="2000" dirty="0" smtClean="0"/>
              <a:t> </a:t>
            </a:r>
            <a:r>
              <a:rPr lang="en-US" altLang="zh-CN" sz="2000" dirty="0" smtClean="0"/>
              <a:t>the</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that</a:t>
            </a:r>
            <a:r>
              <a:rPr lang="zh-CN" altLang="en-US" sz="2000" dirty="0" smtClean="0"/>
              <a:t> </a:t>
            </a:r>
            <a:r>
              <a:rPr lang="en-US" altLang="zh-CN" sz="2000" dirty="0" smtClean="0"/>
              <a:t>passes</a:t>
            </a:r>
            <a:r>
              <a:rPr lang="zh-CN" altLang="en-US" sz="2000" dirty="0" smtClean="0"/>
              <a:t> </a:t>
            </a:r>
            <a:r>
              <a:rPr lang="en-US" altLang="zh-CN" sz="2000" dirty="0" smtClean="0"/>
              <a:t>through</a:t>
            </a:r>
            <a:r>
              <a:rPr lang="zh-CN" altLang="en-US" sz="2000" dirty="0" smtClean="0"/>
              <a:t> </a:t>
            </a:r>
            <a:r>
              <a:rPr lang="en-US" altLang="zh-CN" sz="2000" dirty="0" smtClean="0"/>
              <a:t>labels</a:t>
            </a:r>
            <a:r>
              <a:rPr lang="zh-CN" altLang="en-US" sz="2000" dirty="0" smtClean="0"/>
              <a:t> </a:t>
            </a:r>
            <a:r>
              <a:rPr lang="en-US" altLang="zh-CN" sz="2000" dirty="0" smtClean="0"/>
              <a:t>2</a:t>
            </a:r>
            <a:r>
              <a:rPr lang="zh-CN" altLang="en-US" sz="2000" dirty="0" smtClean="0"/>
              <a:t> </a:t>
            </a:r>
            <a:r>
              <a:rPr lang="en-US" altLang="zh-CN" sz="2000" dirty="0" smtClean="0"/>
              <a:t>or</a:t>
            </a:r>
            <a:r>
              <a:rPr lang="zh-CN" altLang="en-US" sz="2000" dirty="0" smtClean="0"/>
              <a:t> </a:t>
            </a:r>
            <a:r>
              <a:rPr lang="en-US" altLang="zh-CN" sz="2000" dirty="0" smtClean="0"/>
              <a:t>3</a:t>
            </a:r>
            <a:r>
              <a:rPr lang="zh-CN" altLang="en-US" sz="2000" dirty="0" smtClean="0"/>
              <a:t> </a:t>
            </a:r>
            <a:r>
              <a:rPr lang="en-US" altLang="zh-CN" sz="2000" dirty="0" smtClean="0"/>
              <a:t>and</a:t>
            </a:r>
            <a:r>
              <a:rPr lang="zh-CN" altLang="en-US" sz="2000" dirty="0" smtClean="0"/>
              <a:t> </a:t>
            </a:r>
            <a:r>
              <a:rPr lang="en-US" altLang="zh-CN" sz="2000" dirty="0" smtClean="0"/>
              <a:t>obtain the selection result of </a:t>
            </a:r>
            <a:r>
              <a:rPr lang="en-US" altLang="zh-CN" sz="2000" b="1" dirty="0" smtClean="0"/>
              <a:t>bundle_labels2OR3_include</a:t>
            </a:r>
            <a:endParaRPr lang="en-US" altLang="zh-CN" sz="2000" dirty="0" smtClean="0"/>
          </a:p>
        </p:txBody>
      </p:sp>
      <p:sp>
        <p:nvSpPr>
          <p:cNvPr id="8" name="TextBox 21"/>
          <p:cNvSpPr txBox="1">
            <a:spLocks noChangeArrowheads="1"/>
          </p:cNvSpPr>
          <p:nvPr/>
        </p:nvSpPr>
        <p:spPr bwMode="auto">
          <a:xfrm>
            <a:off x="3962400" y="56388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9" name="Straight Arrow Connector 8"/>
          <p:cNvCxnSpPr>
            <a:stCxn id="8" idx="1"/>
          </p:cNvCxnSpPr>
          <p:nvPr/>
        </p:nvCxnSpPr>
        <p:spPr>
          <a:xfrm flipH="1">
            <a:off x="3352800" y="5838855"/>
            <a:ext cx="609600" cy="285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stCxn id="12" idx="0"/>
          </p:cNvCxnSpPr>
          <p:nvPr/>
        </p:nvCxnSpPr>
        <p:spPr>
          <a:xfrm flipH="1" flipV="1">
            <a:off x="1143000" y="3686146"/>
            <a:ext cx="571500" cy="7334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304800" y="4419600"/>
            <a:ext cx="2819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Set </a:t>
            </a:r>
            <a:r>
              <a:rPr lang="en-US" altLang="zh-CN" sz="2000" b="1" dirty="0" smtClean="0"/>
              <a:t>Combine include labels </a:t>
            </a:r>
            <a:r>
              <a:rPr lang="en-US" altLang="zh-CN" sz="2000" dirty="0" smtClean="0"/>
              <a:t>to </a:t>
            </a:r>
            <a:r>
              <a:rPr lang="en-US" altLang="zh-CN" sz="2000" b="1" dirty="0" smtClean="0"/>
              <a:t>OR</a:t>
            </a:r>
          </a:p>
        </p:txBody>
      </p:sp>
    </p:spTree>
    <p:extLst>
      <p:ext uri="{BB962C8B-B14F-4D97-AF65-F5344CB8AC3E}">
        <p14:creationId xmlns:p14="http://schemas.microsoft.com/office/powerpoint/2010/main" val="35450879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(OR)</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 name="TextBox 11"/>
          <p:cNvSpPr txBox="1">
            <a:spLocks noChangeArrowheads="1"/>
          </p:cNvSpPr>
          <p:nvPr/>
        </p:nvSpPr>
        <p:spPr bwMode="auto">
          <a:xfrm>
            <a:off x="1600200" y="3352800"/>
            <a:ext cx="31242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either</a:t>
            </a:r>
            <a:r>
              <a:rPr lang="zh-CN" altLang="en-US" sz="2000" dirty="0" smtClean="0">
                <a:cs typeface="Arial" pitchFamily="34" charset="0"/>
              </a:rPr>
              <a:t> </a:t>
            </a:r>
            <a:r>
              <a:rPr lang="en-US" altLang="zh-CN" sz="2000" dirty="0" smtClean="0">
                <a:cs typeface="Arial" pitchFamily="34" charset="0"/>
              </a:rPr>
              <a:t>labels</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or 3</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
        <p:nvSpPr>
          <p:cNvPr id="6" name="Rectangle 5"/>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bels2an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2641812"/>
            <a:ext cx="4191000" cy="2539788"/>
          </a:xfrm>
          <a:prstGeom prst="rect">
            <a:avLst/>
          </a:prstGeom>
        </p:spPr>
      </p:pic>
      <p:pic>
        <p:nvPicPr>
          <p:cNvPr id="7" name="Picture 6" descr="labels2o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256" y="2667000"/>
            <a:ext cx="4114380" cy="2493356"/>
          </a:xfrm>
          <a:prstGeom prst="rect">
            <a:avLst/>
          </a:prstGeom>
        </p:spPr>
      </p:pic>
      <p:sp>
        <p:nvSpPr>
          <p:cNvPr id="13" name="TextBox 12"/>
          <p:cNvSpPr txBox="1"/>
          <p:nvPr/>
        </p:nvSpPr>
        <p:spPr>
          <a:xfrm>
            <a:off x="6096000" y="2133600"/>
            <a:ext cx="1519279" cy="369332"/>
          </a:xfrm>
          <a:prstGeom prst="rect">
            <a:avLst/>
          </a:prstGeom>
          <a:noFill/>
        </p:spPr>
        <p:txBody>
          <a:bodyPr wrap="none" rtlCol="0">
            <a:spAutoFit/>
          </a:bodyPr>
          <a:lstStyle/>
          <a:p>
            <a:r>
              <a:rPr lang="en-US" dirty="0" smtClean="0"/>
              <a:t>Labels</a:t>
            </a:r>
            <a:r>
              <a:rPr lang="zh-CN" altLang="en-US" dirty="0" smtClean="0"/>
              <a:t> </a:t>
            </a:r>
            <a:r>
              <a:rPr lang="en-US" altLang="zh-CN" dirty="0" smtClean="0"/>
              <a:t>2</a:t>
            </a:r>
            <a:r>
              <a:rPr lang="zh-CN" altLang="en-US" dirty="0" smtClean="0"/>
              <a:t> </a:t>
            </a:r>
            <a:r>
              <a:rPr lang="en-US" altLang="zh-CN" dirty="0" smtClean="0"/>
              <a:t>or</a:t>
            </a:r>
            <a:r>
              <a:rPr lang="zh-CN" altLang="en-US" dirty="0" smtClean="0"/>
              <a:t> </a:t>
            </a:r>
            <a:r>
              <a:rPr lang="en-US" altLang="zh-CN" dirty="0" smtClean="0"/>
              <a:t>3</a:t>
            </a:r>
            <a:endParaRPr lang="en-US" dirty="0"/>
          </a:p>
        </p:txBody>
      </p:sp>
      <p:sp>
        <p:nvSpPr>
          <p:cNvPr id="16" name="TextBox 15"/>
          <p:cNvSpPr txBox="1"/>
          <p:nvPr/>
        </p:nvSpPr>
        <p:spPr>
          <a:xfrm>
            <a:off x="1524000" y="2133600"/>
            <a:ext cx="1699166" cy="369332"/>
          </a:xfrm>
          <a:prstGeom prst="rect">
            <a:avLst/>
          </a:prstGeom>
          <a:noFill/>
        </p:spPr>
        <p:txBody>
          <a:bodyPr wrap="none" rtlCol="0">
            <a:spAutoFit/>
          </a:bodyPr>
          <a:lstStyle/>
          <a:p>
            <a:r>
              <a:rPr lang="en-US" dirty="0" smtClean="0"/>
              <a:t>Labels</a:t>
            </a:r>
            <a:r>
              <a:rPr lang="zh-CN" altLang="en-US" dirty="0" smtClean="0"/>
              <a:t> </a:t>
            </a:r>
            <a:r>
              <a:rPr lang="en-US" altLang="zh-CN" dirty="0" smtClean="0"/>
              <a:t>2</a:t>
            </a:r>
            <a:r>
              <a:rPr lang="zh-CN" altLang="en-US" dirty="0" smtClean="0"/>
              <a:t> </a:t>
            </a:r>
            <a:r>
              <a:rPr lang="en-US" altLang="zh-CN" dirty="0" smtClean="0"/>
              <a:t>and</a:t>
            </a:r>
            <a:r>
              <a:rPr lang="zh-CN" altLang="en-US" dirty="0" smtClean="0"/>
              <a:t> </a:t>
            </a:r>
            <a:r>
              <a:rPr lang="en-US" altLang="zh-CN" dirty="0" smtClean="0"/>
              <a:t>3</a:t>
            </a:r>
            <a:endParaRPr lang="en-US" dirty="0"/>
          </a:p>
        </p:txBody>
      </p:sp>
      <p:sp>
        <p:nvSpPr>
          <p:cNvPr id="19"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18615225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Save Fiber </a:t>
            </a:r>
            <a:r>
              <a:rPr lang="en-US" altLang="en-US" dirty="0">
                <a:latin typeface="Arial Unicode MS" pitchFamily="34" charset="-128"/>
                <a:ea typeface="Arial Unicode MS" pitchFamily="34" charset="-128"/>
                <a:cs typeface="Arial Unicode MS" pitchFamily="34" charset="-128"/>
              </a:rPr>
              <a:t>B</a:t>
            </a:r>
            <a:r>
              <a:rPr lang="en-US" altLang="en-US" dirty="0" smtClean="0">
                <a:latin typeface="Arial Unicode MS" pitchFamily="34" charset="-128"/>
                <a:ea typeface="Arial Unicode MS" pitchFamily="34" charset="-128"/>
                <a:cs typeface="Arial Unicode MS" pitchFamily="34" charset="-128"/>
              </a:rPr>
              <a:t>undles </a:t>
            </a:r>
          </a:p>
        </p:txBody>
      </p:sp>
      <p:sp>
        <p:nvSpPr>
          <p:cNvPr id="5" name="TextBox 21"/>
          <p:cNvSpPr txBox="1">
            <a:spLocks noChangeArrowheads="1"/>
          </p:cNvSpPr>
          <p:nvPr/>
        </p:nvSpPr>
        <p:spPr bwMode="auto">
          <a:xfrm>
            <a:off x="5334000" y="3657600"/>
            <a:ext cx="37338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en-US" sz="2000" b="1" dirty="0" smtClean="0"/>
              <a:t>Change directory for selected files</a:t>
            </a:r>
            <a:r>
              <a:rPr lang="en-US" altLang="en-US" sz="2000" dirty="0" smtClean="0"/>
              <a:t> and select a folder to store the </a:t>
            </a:r>
            <a:r>
              <a:rPr lang="en-US" altLang="en-US" sz="2000" dirty="0" err="1" smtClean="0"/>
              <a:t>vtk</a:t>
            </a:r>
            <a:r>
              <a:rPr lang="en-US" altLang="en-US" sz="2000" dirty="0" smtClean="0"/>
              <a:t> files</a:t>
            </a:r>
            <a:endParaRPr lang="en-US" altLang="zh-CN" sz="2000" dirty="0" smtClean="0"/>
          </a:p>
        </p:txBody>
      </p:sp>
      <p:cxnSp>
        <p:nvCxnSpPr>
          <p:cNvPr id="6" name="Straight Arrow Connector 5"/>
          <p:cNvCxnSpPr>
            <a:stCxn id="5" idx="1"/>
          </p:cNvCxnSpPr>
          <p:nvPr/>
        </p:nvCxnSpPr>
        <p:spPr>
          <a:xfrm flipH="1">
            <a:off x="4800600" y="4165432"/>
            <a:ext cx="533400" cy="63516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21"/>
          <p:cNvSpPr txBox="1">
            <a:spLocks noChangeArrowheads="1"/>
          </p:cNvSpPr>
          <p:nvPr/>
        </p:nvSpPr>
        <p:spPr bwMode="auto">
          <a:xfrm>
            <a:off x="838200" y="2133600"/>
            <a:ext cx="3429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SAVE</a:t>
            </a:r>
            <a:r>
              <a:rPr lang="zh-CN" altLang="en-US" sz="2000" b="1" dirty="0" smtClean="0"/>
              <a:t> </a:t>
            </a:r>
            <a:endParaRPr lang="en-US" altLang="en-US" sz="2000" b="1" dirty="0"/>
          </a:p>
        </p:txBody>
      </p:sp>
      <p:cxnSp>
        <p:nvCxnSpPr>
          <p:cNvPr id="9" name="Straight Arrow Connector 8"/>
          <p:cNvCxnSpPr/>
          <p:nvPr/>
        </p:nvCxnSpPr>
        <p:spPr>
          <a:xfrm flipH="1" flipV="1">
            <a:off x="685800" y="1600200"/>
            <a:ext cx="3048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5" name="TextBox 21"/>
          <p:cNvSpPr txBox="1">
            <a:spLocks noChangeArrowheads="1"/>
          </p:cNvSpPr>
          <p:nvPr/>
        </p:nvSpPr>
        <p:spPr bwMode="auto">
          <a:xfrm>
            <a:off x="152400" y="5105400"/>
            <a:ext cx="37338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Check the fiber bundles obtained above</a:t>
            </a:r>
            <a:endParaRPr lang="en-US" altLang="zh-CN" sz="2000" dirty="0" smtClean="0"/>
          </a:p>
        </p:txBody>
      </p:sp>
      <p:cxnSp>
        <p:nvCxnSpPr>
          <p:cNvPr id="16" name="Straight Arrow Connector 15"/>
          <p:cNvCxnSpPr/>
          <p:nvPr/>
        </p:nvCxnSpPr>
        <p:spPr>
          <a:xfrm flipV="1">
            <a:off x="914400" y="4419600"/>
            <a:ext cx="533400" cy="685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9" name="TextBox 21"/>
          <p:cNvSpPr txBox="1">
            <a:spLocks noChangeArrowheads="1"/>
          </p:cNvSpPr>
          <p:nvPr/>
        </p:nvSpPr>
        <p:spPr bwMode="auto">
          <a:xfrm>
            <a:off x="5867400" y="5562600"/>
            <a:ext cx="2667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Save</a:t>
            </a:r>
            <a:endParaRPr lang="en-US" altLang="en-US" sz="2000" b="1" dirty="0"/>
          </a:p>
        </p:txBody>
      </p:sp>
      <p:cxnSp>
        <p:nvCxnSpPr>
          <p:cNvPr id="20" name="Straight Arrow Connector 19"/>
          <p:cNvCxnSpPr/>
          <p:nvPr/>
        </p:nvCxnSpPr>
        <p:spPr>
          <a:xfrm flipH="1" flipV="1">
            <a:off x="5943600" y="5029200"/>
            <a:ext cx="3048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431717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76200" y="76200"/>
            <a:ext cx="9067800" cy="1143000"/>
          </a:xfrm>
        </p:spPr>
        <p:txBody>
          <a:bodyPr/>
          <a:lstStyle/>
          <a:p>
            <a:r>
              <a:rPr lang="en-US" altLang="en-US"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7" name="TextBox 21"/>
          <p:cNvSpPr txBox="1">
            <a:spLocks noChangeArrowheads="1"/>
          </p:cNvSpPr>
          <p:nvPr/>
        </p:nvSpPr>
        <p:spPr bwMode="auto">
          <a:xfrm>
            <a:off x="5181600" y="4191000"/>
            <a:ext cx="38100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r>
              <a:rPr lang="en-US" altLang="en-US" sz="2000" b="1" dirty="0" smtClean="0"/>
              <a:t>Fiber Tract Scalar Measurements</a:t>
            </a:r>
            <a:endParaRPr lang="en-US" altLang="en-US" sz="2000" dirty="0"/>
          </a:p>
        </p:txBody>
      </p:sp>
      <p:cxnSp>
        <p:nvCxnSpPr>
          <p:cNvPr id="8" name="Straight Arrow Connector 7"/>
          <p:cNvCxnSpPr/>
          <p:nvPr/>
        </p:nvCxnSpPr>
        <p:spPr>
          <a:xfrm flipH="1">
            <a:off x="6781800" y="4876800"/>
            <a:ext cx="381000" cy="9906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043993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98" y="1143000"/>
            <a:ext cx="9144000" cy="5715000"/>
          </a:xfrm>
          <a:prstGeom prst="rect">
            <a:avLst/>
          </a:prstGeom>
        </p:spPr>
      </p:pic>
      <p:sp>
        <p:nvSpPr>
          <p:cNvPr id="57346" name="Title 1"/>
          <p:cNvSpPr>
            <a:spLocks noGrp="1"/>
          </p:cNvSpPr>
          <p:nvPr>
            <p:ph type="title"/>
          </p:nvPr>
        </p:nvSpPr>
        <p:spPr>
          <a:xfrm>
            <a:off x="76200" y="76200"/>
            <a:ext cx="9067800" cy="1143000"/>
          </a:xfrm>
        </p:spPr>
        <p:txBody>
          <a:bodyPr/>
          <a:lstStyle/>
          <a:p>
            <a:r>
              <a:rPr lang="en-US" altLang="en-US"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12" name="Rectangle 11"/>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flipV="1">
            <a:off x="0" y="2590800"/>
            <a:ext cx="3733800" cy="1828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TextBox 21"/>
          <p:cNvSpPr txBox="1">
            <a:spLocks noChangeArrowheads="1"/>
          </p:cNvSpPr>
          <p:nvPr/>
        </p:nvSpPr>
        <p:spPr bwMode="auto">
          <a:xfrm>
            <a:off x="3886200" y="2057400"/>
            <a:ext cx="5257800" cy="329320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Set</a:t>
            </a:r>
            <a:r>
              <a:rPr lang="zh-CN" altLang="en-US" sz="2000" dirty="0"/>
              <a:t> </a:t>
            </a:r>
            <a:r>
              <a:rPr lang="en-US" altLang="zh-CN" sz="2000" dirty="0"/>
              <a:t>the</a:t>
            </a:r>
            <a:r>
              <a:rPr lang="zh-CN" altLang="en-US" sz="2000" dirty="0"/>
              <a:t> </a:t>
            </a:r>
            <a:r>
              <a:rPr lang="en-US" altLang="zh-CN" sz="2000" dirty="0" err="1" smtClean="0"/>
              <a:t>FiberTractScalarMeasurements</a:t>
            </a:r>
            <a:r>
              <a:rPr lang="en-US" sz="2000" dirty="0" smtClean="0"/>
              <a:t> </a:t>
            </a:r>
            <a:r>
              <a:rPr lang="en-US" sz="2000" dirty="0"/>
              <a:t>parameters:</a:t>
            </a:r>
          </a:p>
          <a:p>
            <a:pPr eaLnBrk="1" hangingPunct="1">
              <a:spcBef>
                <a:spcPct val="20000"/>
              </a:spcBef>
              <a:defRPr/>
            </a:pPr>
            <a:r>
              <a:rPr lang="en-US" altLang="zh-CN" sz="2000" dirty="0"/>
              <a:t>-</a:t>
            </a:r>
            <a:r>
              <a:rPr lang="zh-CN" altLang="en-US" sz="2000" dirty="0"/>
              <a:t> </a:t>
            </a:r>
            <a:r>
              <a:rPr lang="en-US" altLang="zh-CN" sz="2000" dirty="0" smtClean="0"/>
              <a:t>Select Input Type</a:t>
            </a:r>
            <a:r>
              <a:rPr lang="zh-CN" altLang="en-US" sz="2000" dirty="0" smtClean="0"/>
              <a:t>: </a:t>
            </a:r>
            <a:r>
              <a:rPr lang="en-US" altLang="zh-CN" sz="2000" b="1" dirty="0" err="1" smtClean="0"/>
              <a:t>Fibers_File_Folder</a:t>
            </a:r>
            <a:endParaRPr lang="en-US" altLang="zh-CN" sz="2000" b="1" dirty="0"/>
          </a:p>
          <a:p>
            <a:pPr eaLnBrk="1" hangingPunct="1">
              <a:spcBef>
                <a:spcPct val="20000"/>
              </a:spcBef>
              <a:defRPr/>
            </a:pPr>
            <a:r>
              <a:rPr lang="en-US" altLang="zh-CN" sz="2000" dirty="0"/>
              <a:t>-</a:t>
            </a:r>
            <a:r>
              <a:rPr lang="zh-CN" altLang="en-US" sz="2000" dirty="0"/>
              <a:t> </a:t>
            </a:r>
            <a:r>
              <a:rPr lang="en-US" altLang="zh-CN" sz="2000" dirty="0" smtClean="0"/>
              <a:t>Fibers File Folder</a:t>
            </a:r>
            <a:r>
              <a:rPr lang="zh-CN" altLang="zh-CN" sz="2000" dirty="0" smtClean="0"/>
              <a:t>:</a:t>
            </a:r>
            <a:r>
              <a:rPr lang="zh-CN" altLang="en-US" sz="2000" dirty="0" smtClean="0"/>
              <a:t> </a:t>
            </a:r>
            <a:endParaRPr lang="en-US" altLang="zh-CN" sz="2000" dirty="0"/>
          </a:p>
          <a:p>
            <a:pPr eaLnBrk="1" hangingPunct="1">
              <a:spcBef>
                <a:spcPct val="20000"/>
              </a:spcBef>
              <a:defRPr/>
            </a:pPr>
            <a:r>
              <a:rPr lang="zh-CN" altLang="en-US" sz="2000" b="1" dirty="0"/>
              <a:t>  </a:t>
            </a:r>
            <a:r>
              <a:rPr lang="en-US" altLang="zh-CN" sz="2000" b="1" dirty="0" smtClean="0"/>
              <a:t>XXX/</a:t>
            </a:r>
            <a:r>
              <a:rPr lang="en-US" altLang="zh-CN" sz="2000" b="1" dirty="0" err="1" smtClean="0"/>
              <a:t>fiberbundles</a:t>
            </a:r>
            <a:endParaRPr lang="en-US" sz="2000" b="1" dirty="0"/>
          </a:p>
          <a:p>
            <a:pPr eaLnBrk="1" hangingPunct="1">
              <a:spcBef>
                <a:spcPct val="20000"/>
              </a:spcBef>
              <a:defRPr/>
            </a:pPr>
            <a:r>
              <a:rPr lang="en-US" altLang="zh-CN" sz="2000" dirty="0"/>
              <a:t>-</a:t>
            </a:r>
            <a:r>
              <a:rPr lang="zh-CN" altLang="en-US" sz="2000" dirty="0"/>
              <a:t> </a:t>
            </a:r>
            <a:r>
              <a:rPr lang="en-US" altLang="zh-CN" sz="2000" dirty="0"/>
              <a:t>Output</a:t>
            </a:r>
            <a:r>
              <a:rPr lang="zh-CN" altLang="en-US" sz="2000" dirty="0"/>
              <a:t> </a:t>
            </a:r>
            <a:r>
              <a:rPr lang="en-US" altLang="zh-CN" sz="2000" dirty="0" smtClean="0"/>
              <a:t>Text File</a:t>
            </a:r>
            <a:r>
              <a:rPr lang="zh-CN" altLang="en-US" sz="2000" dirty="0" smtClean="0"/>
              <a:t>:  </a:t>
            </a:r>
            <a:endParaRPr lang="en-US" altLang="zh-CN" sz="2000" dirty="0"/>
          </a:p>
          <a:p>
            <a:pPr eaLnBrk="1" hangingPunct="1">
              <a:spcBef>
                <a:spcPct val="20000"/>
              </a:spcBef>
              <a:defRPr/>
            </a:pPr>
            <a:r>
              <a:rPr lang="zh-CN" altLang="zh-CN" sz="2000" b="1" dirty="0"/>
              <a:t> </a:t>
            </a:r>
            <a:r>
              <a:rPr lang="zh-CN" altLang="en-US" sz="2000" b="1" dirty="0"/>
              <a:t>  </a:t>
            </a:r>
            <a:r>
              <a:rPr lang="en-US" altLang="zh-CN" sz="2000" b="1" dirty="0"/>
              <a:t>XXX/</a:t>
            </a:r>
            <a:r>
              <a:rPr lang="en-US" altLang="zh-CN" sz="2000" b="1" dirty="0" err="1" smtClean="0"/>
              <a:t>fiberbundles</a:t>
            </a:r>
            <a:r>
              <a:rPr lang="en-US" altLang="zh-CN" sz="2000" b="1" dirty="0" smtClean="0"/>
              <a:t>/</a:t>
            </a:r>
            <a:r>
              <a:rPr lang="en-US" altLang="zh-CN" sz="2000" b="1" dirty="0" err="1" smtClean="0"/>
              <a:t>measurements.csv</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smtClean="0"/>
              <a:t>Select Output Format</a:t>
            </a:r>
            <a:r>
              <a:rPr lang="zh-CN" altLang="en-US" sz="2000" dirty="0" smtClean="0"/>
              <a:t>: </a:t>
            </a:r>
            <a:r>
              <a:rPr lang="en-US" altLang="zh-CN" sz="2000" b="1" dirty="0" err="1" smtClean="0"/>
              <a:t>Column_Hierarchy</a:t>
            </a:r>
            <a:endParaRPr lang="en-US" altLang="zh-CN" sz="2000" b="1" dirty="0" smtClean="0"/>
          </a:p>
          <a:p>
            <a:pPr eaLnBrk="1" hangingPunct="1">
              <a:spcBef>
                <a:spcPct val="20000"/>
              </a:spcBef>
              <a:defRPr/>
            </a:pPr>
            <a:r>
              <a:rPr lang="en-US" sz="2000" dirty="0" smtClean="0"/>
              <a:t>- Output Field Separator: </a:t>
            </a:r>
            <a:r>
              <a:rPr lang="en-US" sz="2000" b="1" dirty="0" smtClean="0"/>
              <a:t>Tab</a:t>
            </a:r>
            <a:endParaRPr lang="en-US" sz="2000" b="1" dirty="0"/>
          </a:p>
        </p:txBody>
      </p:sp>
      <p:sp>
        <p:nvSpPr>
          <p:cNvPr id="14" name="TextBox 21"/>
          <p:cNvSpPr txBox="1">
            <a:spLocks noChangeArrowheads="1"/>
          </p:cNvSpPr>
          <p:nvPr/>
        </p:nvSpPr>
        <p:spPr bwMode="auto">
          <a:xfrm>
            <a:off x="4114800" y="57912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15" name="Straight Arrow Connector 14"/>
          <p:cNvCxnSpPr>
            <a:stCxn id="14" idx="1"/>
          </p:cNvCxnSpPr>
          <p:nvPr/>
        </p:nvCxnSpPr>
        <p:spPr>
          <a:xfrm flipH="1" flipV="1">
            <a:off x="3733800" y="5638800"/>
            <a:ext cx="381000" cy="35245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177212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 y="76200"/>
            <a:ext cx="9067800" cy="1143000"/>
          </a:xfrm>
        </p:spPr>
        <p:txBody>
          <a:bodyPr/>
          <a:lstStyle/>
          <a:p>
            <a:r>
              <a:rPr lang="en-US" altLang="en-US"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11"/>
          <p:cNvSpPr txBox="1">
            <a:spLocks noChangeArrowheads="1"/>
          </p:cNvSpPr>
          <p:nvPr/>
        </p:nvSpPr>
        <p:spPr bwMode="auto">
          <a:xfrm>
            <a:off x="914400" y="1219200"/>
            <a:ext cx="47244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module</a:t>
            </a:r>
            <a:r>
              <a:rPr lang="zh-CN" altLang="en-US" sz="2000" dirty="0" smtClean="0">
                <a:cs typeface="Arial" pitchFamily="34" charset="0"/>
              </a:rPr>
              <a:t> </a:t>
            </a:r>
            <a:r>
              <a:rPr lang="en-US" altLang="zh-CN" sz="2000" dirty="0" smtClean="0">
                <a:cs typeface="Arial" pitchFamily="34" charset="0"/>
              </a:rPr>
              <a:t>outputted</a:t>
            </a:r>
            <a:r>
              <a:rPr lang="zh-CN" altLang="en-US" sz="2000" dirty="0" smtClean="0">
                <a:cs typeface="Arial" pitchFamily="34" charset="0"/>
              </a:rPr>
              <a:t> </a:t>
            </a:r>
            <a:r>
              <a:rPr lang="en-US" altLang="zh-CN" sz="2000" dirty="0" smtClean="0">
                <a:cs typeface="Arial" pitchFamily="34" charset="0"/>
              </a:rPr>
              <a:t>a</a:t>
            </a:r>
            <a:r>
              <a:rPr lang="zh-CN" altLang="en-US" sz="2000" dirty="0" smtClean="0">
                <a:cs typeface="Arial" pitchFamily="34" charset="0"/>
              </a:rPr>
              <a:t> </a:t>
            </a:r>
            <a:r>
              <a:rPr lang="en-US" altLang="zh-CN" sz="2000" dirty="0" smtClean="0">
                <a:cs typeface="Arial" pitchFamily="34" charset="0"/>
              </a:rPr>
              <a:t>CSV</a:t>
            </a:r>
            <a:r>
              <a:rPr lang="zh-CN" altLang="en-US" sz="2000" dirty="0" smtClean="0">
                <a:cs typeface="Arial" pitchFamily="34" charset="0"/>
              </a:rPr>
              <a:t> </a:t>
            </a:r>
            <a:r>
              <a:rPr lang="en-US" altLang="zh-CN" sz="2000" dirty="0" smtClean="0">
                <a:cs typeface="Arial" pitchFamily="34" charset="0"/>
              </a:rPr>
              <a:t>file</a:t>
            </a:r>
            <a:r>
              <a:rPr lang="zh-CN" altLang="en-US" sz="2000" dirty="0" smtClean="0">
                <a:cs typeface="Arial" pitchFamily="34" charset="0"/>
              </a:rPr>
              <a:t> </a:t>
            </a:r>
            <a:r>
              <a:rPr lang="en-US" altLang="zh-CN" sz="2000" dirty="0" smtClean="0">
                <a:cs typeface="Arial" pitchFamily="34" charset="0"/>
              </a:rPr>
              <a:t>listing</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mean</a:t>
            </a:r>
            <a:r>
              <a:rPr lang="zh-CN" altLang="en-US" sz="2000" dirty="0" smtClean="0">
                <a:cs typeface="Arial" pitchFamily="34" charset="0"/>
              </a:rPr>
              <a:t> </a:t>
            </a:r>
            <a:r>
              <a:rPr lang="en-US" altLang="zh-CN" sz="2000" dirty="0" smtClean="0">
                <a:cs typeface="Arial" pitchFamily="34" charset="0"/>
              </a:rPr>
              <a:t>scalar</a:t>
            </a:r>
            <a:r>
              <a:rPr lang="zh-CN" altLang="en-US" sz="2000" dirty="0" smtClean="0">
                <a:cs typeface="Arial" pitchFamily="34" charset="0"/>
              </a:rPr>
              <a:t> </a:t>
            </a:r>
            <a:r>
              <a:rPr lang="en-US" altLang="zh-CN" sz="2000" dirty="0" smtClean="0">
                <a:cs typeface="Arial" pitchFamily="34" charset="0"/>
              </a:rPr>
              <a:t>value</a:t>
            </a:r>
            <a:r>
              <a:rPr lang="zh-CN" altLang="en-US" sz="2000" dirty="0" smtClean="0">
                <a:cs typeface="Arial" pitchFamily="34" charset="0"/>
              </a:rPr>
              <a:t> </a:t>
            </a:r>
            <a:r>
              <a:rPr lang="en-US" altLang="zh-CN" sz="2000" dirty="0" smtClean="0">
                <a:cs typeface="Arial" pitchFamily="34" charset="0"/>
              </a:rPr>
              <a:t>(such</a:t>
            </a:r>
            <a:r>
              <a:rPr lang="zh-CN" altLang="en-US" sz="2000" dirty="0" smtClean="0">
                <a:cs typeface="Arial" pitchFamily="34" charset="0"/>
              </a:rPr>
              <a:t> </a:t>
            </a:r>
            <a:r>
              <a:rPr lang="en-US" altLang="zh-CN" sz="2000" dirty="0" smtClean="0">
                <a:cs typeface="Arial" pitchFamily="34" charset="0"/>
              </a:rPr>
              <a:t>as</a:t>
            </a:r>
            <a:r>
              <a:rPr lang="zh-CN" altLang="en-US" sz="2000" dirty="0" smtClean="0">
                <a:cs typeface="Arial" pitchFamily="34" charset="0"/>
              </a:rPr>
              <a:t> </a:t>
            </a:r>
            <a:r>
              <a:rPr lang="en-US" altLang="zh-CN" sz="2000" dirty="0" smtClean="0">
                <a:cs typeface="Arial" pitchFamily="34" charset="0"/>
              </a:rPr>
              <a:t>FA</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Trace)</a:t>
            </a:r>
            <a:r>
              <a:rPr lang="zh-CN" altLang="en-US" sz="2000" dirty="0" smtClean="0">
                <a:cs typeface="Arial" pitchFamily="34" charset="0"/>
              </a:rPr>
              <a:t> </a:t>
            </a:r>
            <a:r>
              <a:rPr lang="en-US" altLang="zh-CN" sz="2000" dirty="0" smtClean="0">
                <a:cs typeface="Arial" pitchFamily="34" charset="0"/>
              </a:rPr>
              <a:t>of</a:t>
            </a:r>
            <a:r>
              <a:rPr lang="zh-CN" altLang="en-US" sz="2000" dirty="0">
                <a:cs typeface="Arial" pitchFamily="34" charset="0"/>
              </a:rPr>
              <a:t> </a:t>
            </a:r>
            <a:r>
              <a:rPr lang="en-US" altLang="zh-CN" sz="2000" dirty="0" smtClean="0">
                <a:cs typeface="Arial" pitchFamily="34" charset="0"/>
              </a:rPr>
              <a:t>each</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in the folder</a:t>
            </a:r>
            <a:endParaRPr lang="en-US" altLang="zh-CN" sz="2000" b="1" dirty="0">
              <a:cs typeface="Arial" pitchFamily="34" charset="0"/>
            </a:endParaRPr>
          </a:p>
        </p:txBody>
      </p:sp>
      <p:pic>
        <p:nvPicPr>
          <p:cNvPr id="8" name="Picture 7"/>
          <p:cNvPicPr>
            <a:picLocks noChangeAspect="1"/>
          </p:cNvPicPr>
          <p:nvPr/>
        </p:nvPicPr>
        <p:blipFill rotWithShape="1">
          <a:blip r:embed="rId3"/>
          <a:srcRect l="154" t="51843" r="52593"/>
          <a:stretch/>
        </p:blipFill>
        <p:spPr>
          <a:xfrm>
            <a:off x="76200" y="2743200"/>
            <a:ext cx="8960853" cy="1905000"/>
          </a:xfrm>
          <a:prstGeom prst="rect">
            <a:avLst/>
          </a:prstGeom>
          <a:ln>
            <a:solidFill>
              <a:schemeClr val="tx1"/>
            </a:solidFill>
          </a:ln>
        </p:spPr>
      </p:pic>
    </p:spTree>
    <p:extLst>
      <p:ext uri="{BB962C8B-B14F-4D97-AF65-F5344CB8AC3E}">
        <p14:creationId xmlns:p14="http://schemas.microsoft.com/office/powerpoint/2010/main" val="6946562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srcRect l="154" t="51843" r="39165"/>
          <a:stretch/>
        </p:blipFill>
        <p:spPr>
          <a:xfrm>
            <a:off x="381000" y="4953000"/>
            <a:ext cx="6858000" cy="1135317"/>
          </a:xfrm>
          <a:prstGeom prst="rect">
            <a:avLst/>
          </a:prstGeom>
          <a:ln>
            <a:solidFill>
              <a:schemeClr val="tx1"/>
            </a:solidFill>
          </a:ln>
        </p:spPr>
      </p:pic>
      <p:sp>
        <p:nvSpPr>
          <p:cNvPr id="3" name="Content Placeholder 2"/>
          <p:cNvSpPr>
            <a:spLocks noGrp="1"/>
          </p:cNvSpPr>
          <p:nvPr>
            <p:ph idx="1"/>
          </p:nvPr>
        </p:nvSpPr>
        <p:spPr>
          <a:xfrm>
            <a:off x="4171950" y="1600201"/>
            <a:ext cx="4972050" cy="3352799"/>
          </a:xfrm>
        </p:spPr>
        <p:txBody>
          <a:bodyPr rtlCol="0">
            <a:normAutofit/>
          </a:bodyPr>
          <a:lstStyle/>
          <a:p>
            <a:pPr marL="0" indent="0" eaLnBrk="1" fontAlgn="auto" hangingPunct="1">
              <a:spcAft>
                <a:spcPts val="0"/>
              </a:spcAft>
              <a:buFont typeface="Arial"/>
              <a:buNone/>
              <a:defRPr/>
            </a:pPr>
            <a:r>
              <a:rPr lang="en-US" dirty="0" smtClean="0">
                <a:latin typeface="Arial Unicode MS" pitchFamily="34" charset="-128"/>
                <a:ea typeface="Arial Unicode MS" pitchFamily="34" charset="-128"/>
                <a:cs typeface="Arial Unicode MS" pitchFamily="34" charset="-128"/>
              </a:rPr>
              <a:t>This tutorial guided you through 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dirty="0">
                <a:latin typeface="Arial Unicode MS" pitchFamily="34" charset="-128"/>
                <a:ea typeface="Arial Unicode MS" pitchFamily="34" charset="-128"/>
                <a:cs typeface="Arial Unicode MS" pitchFamily="34" charset="-128"/>
              </a:rPr>
              <a:t>for </a:t>
            </a:r>
            <a:r>
              <a:rPr lang="en-US" dirty="0" smtClean="0">
                <a:latin typeface="Arial Unicode MS" pitchFamily="34" charset="-128"/>
                <a:ea typeface="Arial Unicode MS" pitchFamily="34" charset="-128"/>
                <a:cs typeface="Arial Unicode MS" pitchFamily="34" charset="-128"/>
              </a:rPr>
              <a:t>conducting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further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processing.</a:t>
            </a:r>
            <a:endParaRPr lang="en-US" dirty="0" smtClean="0">
              <a:latin typeface="Arial Unicode MS" pitchFamily="34" charset="-128"/>
              <a:ea typeface="Arial Unicode MS" pitchFamily="34" charset="-128"/>
              <a:cs typeface="Arial Unicode MS" pitchFamily="34" charset="-128"/>
            </a:endParaRPr>
          </a:p>
        </p:txBody>
      </p:sp>
      <p:pic>
        <p:nvPicPr>
          <p:cNvPr id="10" name="Picture 9" descr="1.png"/>
          <p:cNvPicPr>
            <a:picLocks noChangeAspect="1"/>
          </p:cNvPicPr>
          <p:nvPr/>
        </p:nvPicPr>
        <p:blipFill rotWithShape="1">
          <a:blip r:embed="rId3">
            <a:extLst>
              <a:ext uri="{28A0092B-C50C-407E-A947-70E740481C1C}">
                <a14:useLocalDpi xmlns:a14="http://schemas.microsoft.com/office/drawing/2010/main" val="0"/>
              </a:ext>
            </a:extLst>
          </a:blip>
          <a:srcRect l="1411" t="6604" r="2293" b="10963"/>
          <a:stretch/>
        </p:blipFill>
        <p:spPr>
          <a:xfrm>
            <a:off x="1981200" y="2481943"/>
            <a:ext cx="1981200" cy="1494971"/>
          </a:xfrm>
          <a:prstGeom prst="rect">
            <a:avLst/>
          </a:prstGeom>
        </p:spPr>
      </p:pic>
      <p:pic>
        <p:nvPicPr>
          <p:cNvPr id="8" name="Picture 7" descr="whole.png"/>
          <p:cNvPicPr>
            <a:picLocks noChangeAspect="1"/>
          </p:cNvPicPr>
          <p:nvPr/>
        </p:nvPicPr>
        <p:blipFill rotWithShape="1">
          <a:blip r:embed="rId4">
            <a:extLst>
              <a:ext uri="{28A0092B-C50C-407E-A947-70E740481C1C}">
                <a14:useLocalDpi xmlns:a14="http://schemas.microsoft.com/office/drawing/2010/main" val="0"/>
              </a:ext>
            </a:extLst>
          </a:blip>
          <a:srcRect l="20414" t="11111" r="22298" b="12698"/>
          <a:stretch/>
        </p:blipFill>
        <p:spPr>
          <a:xfrm>
            <a:off x="304800" y="1676400"/>
            <a:ext cx="1944914" cy="1567543"/>
          </a:xfrm>
          <a:prstGeom prst="rect">
            <a:avLst/>
          </a:prstGeom>
        </p:spPr>
      </p:pic>
      <p:pic>
        <p:nvPicPr>
          <p:cNvPr id="11" name="Picture 10" descr="label1.png"/>
          <p:cNvPicPr>
            <a:picLocks noChangeAspect="1"/>
          </p:cNvPicPr>
          <p:nvPr/>
        </p:nvPicPr>
        <p:blipFill rotWithShape="1">
          <a:blip r:embed="rId5">
            <a:extLst>
              <a:ext uri="{28A0092B-C50C-407E-A947-70E740481C1C}">
                <a14:useLocalDpi xmlns:a14="http://schemas.microsoft.com/office/drawing/2010/main" val="0"/>
              </a:ext>
            </a:extLst>
          </a:blip>
          <a:srcRect l="20200" t="13228" r="22084" b="23280"/>
          <a:stretch/>
        </p:blipFill>
        <p:spPr>
          <a:xfrm>
            <a:off x="1066800" y="3810000"/>
            <a:ext cx="1959429" cy="1306287"/>
          </a:xfrm>
          <a:prstGeom prst="rect">
            <a:avLst/>
          </a:prstGeom>
        </p:spPr>
      </p:pic>
      <p:sp>
        <p:nvSpPr>
          <p:cNvPr id="9"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smtClean="0">
                <a:latin typeface="Arial Unicode MS" pitchFamily="34" charset="-128"/>
                <a:ea typeface="Arial Unicode MS" pitchFamily="34" charset="-128"/>
                <a:cs typeface="Arial Unicode MS" pitchFamily="34" charset="-128"/>
              </a:rPr>
              <a:t>Conclusion</a:t>
            </a:r>
          </a:p>
        </p:txBody>
      </p:sp>
    </p:spTree>
    <p:extLst>
      <p:ext uri="{BB962C8B-B14F-4D97-AF65-F5344CB8AC3E}">
        <p14:creationId xmlns:p14="http://schemas.microsoft.com/office/powerpoint/2010/main" val="342799332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a:latin typeface="Arial Unicode MS" pitchFamily="34" charset="-128"/>
                <a:ea typeface="Arial Unicode MS" pitchFamily="34" charset="-128"/>
                <a:cs typeface="Arial Unicode MS" pitchFamily="34" charset="-128"/>
              </a:rPr>
              <a:t>Acknowledgments</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 Box 1"/>
          <p:cNvSpPr txBox="1">
            <a:spLocks noChangeArrowheads="1"/>
          </p:cNvSpPr>
          <p:nvPr/>
        </p:nvSpPr>
        <p:spPr bwMode="auto">
          <a:xfrm>
            <a:off x="381000" y="1295400"/>
            <a:ext cx="83820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9pPr>
          </a:lstStyle>
          <a:p>
            <a:pPr eaLnBrk="1" hangingPunct="1">
              <a:spcBef>
                <a:spcPts val="700"/>
              </a:spcBef>
            </a:pPr>
            <a:r>
              <a:rPr lang="en-US" sz="2000" b="1" dirty="0" smtClean="0">
                <a:solidFill>
                  <a:srgbClr val="000000"/>
                </a:solidFill>
                <a:latin typeface="Arial" charset="0"/>
              </a:rPr>
              <a:t>The </a:t>
            </a:r>
            <a:r>
              <a:rPr lang="en-US" sz="2000" b="1" dirty="0" smtClean="0">
                <a:solidFill>
                  <a:srgbClr val="000000"/>
                </a:solidFill>
                <a:latin typeface="Arial" charset="0"/>
              </a:rPr>
              <a:t>University of Sydney</a:t>
            </a:r>
            <a:r>
              <a:rPr lang="en-US" sz="2000" b="1" dirty="0">
                <a:solidFill>
                  <a:srgbClr val="000000"/>
                </a:solidFill>
                <a:latin typeface="Arial" charset="0"/>
              </a:rPr>
              <a:t>, </a:t>
            </a:r>
            <a:r>
              <a:rPr lang="en-US" sz="2000" b="1" dirty="0" smtClean="0">
                <a:solidFill>
                  <a:srgbClr val="000000"/>
                </a:solidFill>
                <a:latin typeface="Arial" charset="0"/>
              </a:rPr>
              <a:t>APA</a:t>
            </a:r>
            <a:r>
              <a:rPr lang="en-US" sz="2000" b="1" dirty="0">
                <a:solidFill>
                  <a:srgbClr val="000000"/>
                </a:solidFill>
                <a:latin typeface="Arial" charset="0"/>
              </a:rPr>
              <a:t>/IPRS/</a:t>
            </a:r>
            <a:r>
              <a:rPr lang="en-US" sz="2000" b="1" dirty="0" smtClean="0">
                <a:solidFill>
                  <a:srgbClr val="000000"/>
                </a:solidFill>
                <a:latin typeface="Arial" charset="0"/>
              </a:rPr>
              <a:t>ARC </a:t>
            </a:r>
          </a:p>
          <a:p>
            <a:pPr eaLnBrk="1" hangingPunct="1">
              <a:spcBef>
                <a:spcPts val="700"/>
              </a:spcBef>
            </a:pPr>
            <a:r>
              <a:rPr lang="en-US" sz="2000" dirty="0">
                <a:solidFill>
                  <a:srgbClr val="000000"/>
                </a:solidFill>
                <a:latin typeface="Arial" charset="0"/>
              </a:rPr>
              <a:t>International Postgraduate Research </a:t>
            </a:r>
            <a:r>
              <a:rPr lang="en-US" sz="2000" dirty="0" smtClean="0">
                <a:solidFill>
                  <a:srgbClr val="000000"/>
                </a:solidFill>
                <a:latin typeface="Arial" charset="0"/>
              </a:rPr>
              <a:t>Scholarships</a:t>
            </a:r>
          </a:p>
          <a:p>
            <a:pPr eaLnBrk="1" hangingPunct="1">
              <a:spcBef>
                <a:spcPts val="700"/>
              </a:spcBef>
            </a:pPr>
            <a:r>
              <a:rPr lang="en-US" sz="2000" dirty="0">
                <a:solidFill>
                  <a:srgbClr val="000000"/>
                </a:solidFill>
                <a:latin typeface="Arial" charset="0"/>
              </a:rPr>
              <a:t>Australian Postgraduate Award</a:t>
            </a:r>
          </a:p>
          <a:p>
            <a:pPr eaLnBrk="1" hangingPunct="1">
              <a:spcBef>
                <a:spcPts val="700"/>
              </a:spcBef>
            </a:pPr>
            <a:r>
              <a:rPr lang="en-US" sz="2000" dirty="0" smtClean="0">
                <a:solidFill>
                  <a:srgbClr val="000000"/>
                </a:solidFill>
                <a:latin typeface="Arial" charset="0"/>
              </a:rPr>
              <a:t>Australian </a:t>
            </a:r>
            <a:r>
              <a:rPr lang="en-US" sz="2000" dirty="0">
                <a:solidFill>
                  <a:srgbClr val="000000"/>
                </a:solidFill>
                <a:latin typeface="Arial" charset="0"/>
              </a:rPr>
              <a:t>Research </a:t>
            </a:r>
            <a:r>
              <a:rPr lang="en-US" sz="2000" dirty="0" smtClean="0">
                <a:solidFill>
                  <a:srgbClr val="000000"/>
                </a:solidFill>
                <a:latin typeface="Arial" charset="0"/>
              </a:rPr>
              <a:t>Council</a:t>
            </a:r>
            <a:endParaRPr lang="en-US" sz="2000" b="1" dirty="0" smtClean="0">
              <a:solidFill>
                <a:srgbClr val="000000"/>
              </a:solidFill>
              <a:latin typeface="Arial" charset="0"/>
            </a:endParaRPr>
          </a:p>
          <a:p>
            <a:pPr eaLnBrk="1" hangingPunct="1">
              <a:spcBef>
                <a:spcPts val="700"/>
              </a:spcBef>
            </a:pPr>
            <a:endParaRPr lang="en-US" sz="2000" dirty="0">
              <a:solidFill>
                <a:srgbClr val="000000"/>
              </a:solidFill>
              <a:latin typeface="Arial" charset="0"/>
            </a:endParaRPr>
          </a:p>
          <a:p>
            <a:pPr eaLnBrk="1" hangingPunct="1">
              <a:spcBef>
                <a:spcPts val="700"/>
              </a:spcBef>
            </a:pPr>
            <a:r>
              <a:rPr lang="en-US" sz="2000" b="1" dirty="0" smtClean="0">
                <a:solidFill>
                  <a:srgbClr val="000000"/>
                </a:solidFill>
                <a:latin typeface="Arial" charset="0"/>
              </a:rPr>
              <a:t>Open </a:t>
            </a:r>
            <a:r>
              <a:rPr lang="en-US" sz="2000" b="1" dirty="0">
                <a:solidFill>
                  <a:srgbClr val="000000"/>
                </a:solidFill>
                <a:latin typeface="Arial" charset="0"/>
              </a:rPr>
              <a:t>Source Diffusion MRI Technology For Brain Cancer Research</a:t>
            </a:r>
            <a:endParaRPr lang="en-US" sz="2000" b="1" dirty="0" smtClean="0">
              <a:solidFill>
                <a:srgbClr val="000000"/>
              </a:solidFill>
              <a:latin typeface="Arial" charset="0"/>
            </a:endParaRPr>
          </a:p>
          <a:p>
            <a:pPr eaLnBrk="1" hangingPunct="1">
              <a:spcBef>
                <a:spcPts val="700"/>
              </a:spcBef>
            </a:pPr>
            <a:r>
              <a:rPr lang="en-US" sz="2000" dirty="0" smtClean="0">
                <a:solidFill>
                  <a:srgbClr val="000000"/>
                </a:solidFill>
                <a:latin typeface="Arial" charset="0"/>
              </a:rPr>
              <a:t>NIH U01CA199459</a:t>
            </a:r>
            <a:endParaRPr lang="en-US" sz="2000" dirty="0" smtClean="0">
              <a:solidFill>
                <a:srgbClr val="000000"/>
              </a:solidFill>
              <a:latin typeface="Arial" charset="0"/>
            </a:endParaRP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smtClean="0">
                <a:solidFill>
                  <a:srgbClr val="000000"/>
                </a:solidFill>
                <a:latin typeface="Arial" charset="0"/>
              </a:rPr>
              <a:t>National </a:t>
            </a:r>
            <a:r>
              <a:rPr lang="en-US" sz="2000" b="1" dirty="0">
                <a:solidFill>
                  <a:srgbClr val="000000"/>
                </a:solidFill>
                <a:latin typeface="Arial" charset="0"/>
              </a:rPr>
              <a:t>Center for Image Guided Therapy (NCIGT</a:t>
            </a:r>
            <a:r>
              <a:rPr lang="en-US" sz="2000" b="1" dirty="0" smtClean="0">
                <a:solidFill>
                  <a:srgbClr val="000000"/>
                </a:solidFill>
                <a:latin typeface="Arial" charset="0"/>
              </a:rPr>
              <a:t>)</a:t>
            </a:r>
          </a:p>
          <a:p>
            <a:pPr eaLnBrk="1" hangingPunct="1">
              <a:spcBef>
                <a:spcPts val="700"/>
              </a:spcBef>
            </a:pPr>
            <a:r>
              <a:rPr lang="en-US" sz="2000" dirty="0" smtClean="0">
                <a:solidFill>
                  <a:srgbClr val="000000"/>
                </a:solidFill>
                <a:latin typeface="Arial" charset="0"/>
              </a:rPr>
              <a:t>NIH P41EB015898</a:t>
            </a:r>
            <a:endParaRPr lang="en-US" sz="2000" dirty="0" smtClean="0">
              <a:solidFill>
                <a:srgbClr val="000000"/>
              </a:solidFill>
              <a:latin typeface="Arial" charset="0"/>
            </a:endParaRP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err="1">
                <a:solidFill>
                  <a:srgbClr val="000000"/>
                </a:solidFill>
                <a:latin typeface="Arial" charset="0"/>
              </a:rPr>
              <a:t>Neuroimage</a:t>
            </a:r>
            <a:r>
              <a:rPr lang="en-US" sz="2000" b="1" dirty="0">
                <a:solidFill>
                  <a:srgbClr val="000000"/>
                </a:solidFill>
                <a:latin typeface="Arial" charset="0"/>
              </a:rPr>
              <a:t> Analysis Center (NAC</a:t>
            </a:r>
            <a:r>
              <a:rPr lang="en-US" sz="2000" b="1" dirty="0" smtClean="0">
                <a:solidFill>
                  <a:srgbClr val="000000"/>
                </a:solidFill>
                <a:latin typeface="Arial" charset="0"/>
              </a:rPr>
              <a:t>)</a:t>
            </a:r>
            <a:endParaRPr lang="en-US" sz="2000" dirty="0">
              <a:solidFill>
                <a:srgbClr val="000000"/>
              </a:solidFill>
              <a:latin typeface="Arial" charset="0"/>
            </a:endParaRPr>
          </a:p>
          <a:p>
            <a:pPr eaLnBrk="1" hangingPunct="1">
              <a:spcBef>
                <a:spcPts val="700"/>
              </a:spcBef>
            </a:pPr>
            <a:r>
              <a:rPr lang="en-US" sz="2000" dirty="0" smtClean="0">
                <a:solidFill>
                  <a:srgbClr val="000000"/>
                </a:solidFill>
                <a:latin typeface="Arial" charset="0"/>
              </a:rPr>
              <a:t>NIH P41EB015902</a:t>
            </a:r>
            <a:endParaRPr lang="en-US" sz="2000" dirty="0">
              <a:solidFill>
                <a:srgbClr val="000000"/>
              </a:solidFill>
              <a:latin typeface="Arial" charset="0"/>
            </a:endParaRPr>
          </a:p>
        </p:txBody>
      </p:sp>
    </p:spTree>
    <p:extLst>
      <p:ext uri="{BB962C8B-B14F-4D97-AF65-F5344CB8AC3E}">
        <p14:creationId xmlns:p14="http://schemas.microsoft.com/office/powerpoint/2010/main" val="40879861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p:txBody>
          <a:bodyPr/>
          <a:lstStyle/>
          <a:p>
            <a:pPr eaLnBrk="1" hangingPunct="1"/>
            <a:r>
              <a:rPr lang="en-US" dirty="0" smtClean="0">
                <a:latin typeface="Arial Unicode MS" pitchFamily="34" charset="-128"/>
                <a:ea typeface="Arial Unicode MS" pitchFamily="34" charset="-128"/>
                <a:cs typeface="Arial Unicode MS" pitchFamily="34" charset="-128"/>
              </a:rPr>
              <a:t>Tutorial Outline</a:t>
            </a:r>
          </a:p>
        </p:txBody>
      </p:sp>
      <p:sp>
        <p:nvSpPr>
          <p:cNvPr id="9220" name="Content Placeholder 2"/>
          <p:cNvSpPr>
            <a:spLocks noGrp="1"/>
          </p:cNvSpPr>
          <p:nvPr>
            <p:ph idx="1"/>
          </p:nvPr>
        </p:nvSpPr>
        <p:spPr>
          <a:xfrm>
            <a:off x="228601" y="1600200"/>
            <a:ext cx="8458199" cy="4525963"/>
          </a:xfrm>
        </p:spPr>
        <p:txBody>
          <a:bodyPr/>
          <a:lstStyle/>
          <a:p>
            <a:pPr eaLnBrk="1" hangingPunct="1"/>
            <a:r>
              <a:rPr lang="en-US" dirty="0" smtClean="0">
                <a:latin typeface="Arial Unicode MS" pitchFamily="34" charset="-128"/>
                <a:ea typeface="Arial Unicode MS" pitchFamily="34" charset="-128"/>
                <a:cs typeface="Arial Unicode MS" pitchFamily="34" charset="-128"/>
              </a:rPr>
              <a:t>Editing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dirty="0" smtClean="0">
                <a:latin typeface="Arial Unicode MS" pitchFamily="34" charset="-128"/>
                <a:ea typeface="Arial Unicode MS" pitchFamily="34" charset="-128"/>
                <a:cs typeface="Arial Unicode MS" pitchFamily="34" charset="-128"/>
              </a:rPr>
              <a:t>W</a:t>
            </a:r>
            <a:r>
              <a:rPr lang="en-US" altLang="zh-CN" dirty="0" smtClean="0">
                <a:latin typeface="Arial Unicode MS" pitchFamily="34" charset="-128"/>
                <a:ea typeface="Arial Unicode MS" pitchFamily="34" charset="-128"/>
                <a:cs typeface="Arial Unicode MS" pitchFamily="34" charset="-128"/>
              </a:rPr>
              <a:t>hole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brain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Software</a:t>
            </a:r>
          </a:p>
        </p:txBody>
      </p:sp>
      <p:sp>
        <p:nvSpPr>
          <p:cNvPr id="3" name="Content Placeholder 2"/>
          <p:cNvSpPr>
            <a:spLocks noGrp="1"/>
          </p:cNvSpPr>
          <p:nvPr>
            <p:ph idx="1"/>
          </p:nvPr>
        </p:nvSpPr>
        <p:spPr>
          <a:xfrm>
            <a:off x="609601" y="2133600"/>
            <a:ext cx="7391399" cy="2393950"/>
          </a:xfrm>
        </p:spPr>
        <p:txBody>
          <a:bodyPr rtlCol="0">
            <a:normAutofit fontScale="62500" lnSpcReduction="20000"/>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tutorial uses the 3DSlicer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(Version</a:t>
            </a:r>
            <a:r>
              <a:rPr lang="zh-CN" altLang="en-US" dirty="0" smtClean="0">
                <a:latin typeface="Arial Unicode MS" pitchFamily="34" charset="-128"/>
                <a:ea typeface="Arial Unicode MS" pitchFamily="34" charset="-128"/>
                <a:cs typeface="Arial Unicode MS" pitchFamily="34" charset="-128"/>
              </a:rPr>
              <a:t> </a:t>
            </a:r>
            <a:r>
              <a:rPr lang="pl-PL" dirty="0" smtClean="0"/>
              <a:t>4.</a:t>
            </a:r>
            <a:r>
              <a:rPr lang="en-US" altLang="zh-CN" dirty="0" smtClean="0"/>
              <a:t>5.0-</a:t>
            </a:r>
            <a:r>
              <a:rPr lang="zh-CN" altLang="en-US" dirty="0" smtClean="0"/>
              <a:t>1 </a:t>
            </a:r>
            <a:r>
              <a:rPr lang="en-US" altLang="zh-CN" dirty="0"/>
              <a:t>Stable Release</a:t>
            </a:r>
            <a:r>
              <a:rPr lang="en-US" altLang="zh-CN" dirty="0" smtClean="0">
                <a:latin typeface="Arial Unicode MS" pitchFamily="34" charset="-128"/>
                <a:ea typeface="Arial Unicode MS" pitchFamily="34" charset="-128"/>
                <a:cs typeface="Arial Unicode MS" pitchFamily="34" charset="-128"/>
              </a:rPr>
              <a:t>)</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software available at </a:t>
            </a:r>
          </a:p>
          <a:p>
            <a:pPr marL="0" indent="0" eaLnBrk="1" fontAlgn="auto" hangingPunct="1">
              <a:spcAft>
                <a:spcPts val="0"/>
              </a:spcAft>
              <a:buFont typeface="Arial"/>
              <a:buNone/>
              <a:defRPr/>
            </a:pPr>
            <a:r>
              <a:rPr lang="pl-PL" u="sng" dirty="0">
                <a:solidFill>
                  <a:srgbClr val="0000FF"/>
                </a:solidFill>
                <a:latin typeface="Arial Unicode MS" pitchFamily="34" charset="-128"/>
                <a:ea typeface="Arial Unicode MS" pitchFamily="34" charset="-128"/>
                <a:cs typeface="Arial Unicode MS" pitchFamily="34" charset="-128"/>
              </a:rPr>
              <a:t>http://</a:t>
            </a:r>
            <a:r>
              <a:rPr lang="pl-PL" u="sng" dirty="0" err="1" smtClean="0">
                <a:solidFill>
                  <a:srgbClr val="0000FF"/>
                </a:solidFill>
                <a:latin typeface="Arial Unicode MS" pitchFamily="34" charset="-128"/>
                <a:ea typeface="Arial Unicode MS" pitchFamily="34" charset="-128"/>
                <a:cs typeface="Arial Unicode MS" pitchFamily="34" charset="-128"/>
              </a:rPr>
              <a:t>download.slicer.org</a:t>
            </a:r>
            <a:endParaRPr lang="pl-PL"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endParaRPr lang="en-US" dirty="0">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r>
              <a:rPr lang="en-US" dirty="0">
                <a:latin typeface="Arial Unicode MS" pitchFamily="34" charset="-128"/>
                <a:ea typeface="Arial Unicode MS" pitchFamily="34" charset="-128"/>
                <a:cs typeface="Arial Unicode MS" pitchFamily="34" charset="-128"/>
              </a:rPr>
              <a:t>Data </a:t>
            </a:r>
            <a:r>
              <a:rPr lang="en-US" dirty="0" smtClean="0">
                <a:latin typeface="Arial Unicode MS" pitchFamily="34" charset="-128"/>
                <a:ea typeface="Arial Unicode MS" pitchFamily="34" charset="-128"/>
                <a:cs typeface="Arial Unicode MS" pitchFamily="34" charset="-128"/>
              </a:rPr>
              <a:t>available at</a:t>
            </a:r>
            <a:endParaRPr lang="en-US" dirty="0">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r>
              <a:rPr lang="en-US" u="sng" dirty="0">
                <a:solidFill>
                  <a:srgbClr val="0000FF"/>
                </a:solidFill>
                <a:latin typeface="Arial Unicode MS" pitchFamily="34" charset="-128"/>
                <a:ea typeface="Arial Unicode MS" pitchFamily="34" charset="-128"/>
                <a:cs typeface="Arial Unicode MS" pitchFamily="34" charset="-128"/>
              </a:rPr>
              <a:t>http://</a:t>
            </a:r>
            <a:r>
              <a:rPr lang="en-US" u="sng" dirty="0" err="1">
                <a:solidFill>
                  <a:srgbClr val="0000FF"/>
                </a:solidFill>
                <a:latin typeface="Arial Unicode MS" pitchFamily="34" charset="-128"/>
                <a:ea typeface="Arial Unicode MS" pitchFamily="34" charset="-128"/>
                <a:cs typeface="Arial Unicode MS" pitchFamily="34" charset="-128"/>
              </a:rPr>
              <a:t>www.na-mic.org</a:t>
            </a:r>
            <a:r>
              <a:rPr lang="en-US" u="sng" dirty="0">
                <a:solidFill>
                  <a:srgbClr val="0000FF"/>
                </a:solidFill>
                <a:latin typeface="Arial Unicode MS" pitchFamily="34" charset="-128"/>
                <a:ea typeface="Arial Unicode MS" pitchFamily="34" charset="-128"/>
                <a:cs typeface="Arial Unicode MS" pitchFamily="34" charset="-128"/>
              </a:rPr>
              <a:t>/Wiki/</a:t>
            </a:r>
            <a:r>
              <a:rPr lang="en-US" u="sng" dirty="0" err="1">
                <a:solidFill>
                  <a:srgbClr val="0000FF"/>
                </a:solidFill>
                <a:latin typeface="Arial Unicode MS" pitchFamily="34" charset="-128"/>
                <a:ea typeface="Arial Unicode MS" pitchFamily="34" charset="-128"/>
                <a:cs typeface="Arial Unicode MS" pitchFamily="34" charset="-128"/>
              </a:rPr>
              <a:t>index.php</a:t>
            </a:r>
            <a:r>
              <a:rPr lang="en-US" u="sng" dirty="0">
                <a:solidFill>
                  <a:srgbClr val="0000FF"/>
                </a:solidFill>
                <a:latin typeface="Arial Unicode MS" pitchFamily="34" charset="-128"/>
                <a:ea typeface="Arial Unicode MS" pitchFamily="34" charset="-128"/>
                <a:cs typeface="Arial Unicode MS" pitchFamily="34" charset="-128"/>
              </a:rPr>
              <a:t>/FiberBundleSelectionAndScalarMeasurement_TutorialContestWinter2016</a:t>
            </a:r>
          </a:p>
        </p:txBody>
      </p:sp>
      <p:sp>
        <p:nvSpPr>
          <p:cNvPr id="11268" name="Rectangle 6"/>
          <p:cNvSpPr txBox="1">
            <a:spLocks noChangeArrowheads="1"/>
          </p:cNvSpPr>
          <p:nvPr/>
        </p:nvSpPr>
        <p:spPr bwMode="auto">
          <a:xfrm>
            <a:off x="568325" y="5307013"/>
            <a:ext cx="83248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111608" bIns="45706"/>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0000"/>
              </a:lnSpc>
              <a:spcBef>
                <a:spcPct val="20000"/>
              </a:spcBef>
              <a:buFont typeface="Arial" pitchFamily="34" charset="0"/>
              <a:buNone/>
            </a:pPr>
            <a:r>
              <a:rPr lang="en-US" i="1" dirty="0">
                <a:latin typeface="Arial Unicode MS" pitchFamily="34" charset="-128"/>
                <a:ea typeface="Arial Unicode MS" pitchFamily="34" charset="-128"/>
                <a:cs typeface="Arial Unicode MS" pitchFamily="34" charset="-128"/>
                <a:sym typeface="Helvetica" charset="0"/>
              </a:rPr>
              <a:t>Disclaimer</a:t>
            </a:r>
          </a:p>
          <a:p>
            <a:pPr eaLnBrk="1" hangingPunct="1">
              <a:lnSpc>
                <a:spcPct val="80000"/>
              </a:lnSpc>
              <a:spcBef>
                <a:spcPct val="20000"/>
              </a:spcBef>
              <a:buFont typeface="Arial" pitchFamily="34" charset="0"/>
              <a:buNone/>
            </a:pPr>
            <a:r>
              <a:rPr lang="en-US" sz="1600" dirty="0">
                <a:latin typeface="Arial Unicode MS" pitchFamily="34" charset="-128"/>
                <a:ea typeface="Arial Unicode MS" pitchFamily="34" charset="-128"/>
                <a:cs typeface="Arial Unicode MS" pitchFamily="34" charset="-128"/>
                <a:sym typeface="Helvetica" charset="0"/>
              </a:rPr>
              <a:t>It is the responsibility of the user of 3DSlicer to comply with both the terms of the license and with the applicable laws, regulations and rules.  Slicer is a tool for research, and is not FDA approved.</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a:stCxn id="6" idx="1"/>
          </p:cNvCxnSpPr>
          <p:nvPr/>
        </p:nvCxnSpPr>
        <p:spPr>
          <a:xfrm flipH="1">
            <a:off x="1828800" y="2568208"/>
            <a:ext cx="2209800" cy="17499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4038600" y="1752600"/>
            <a:ext cx="3810000" cy="163121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Locate the</a:t>
            </a:r>
            <a:r>
              <a:rPr lang="zh-CN" altLang="en-US" sz="2000" dirty="0" smtClean="0"/>
              <a:t> </a:t>
            </a:r>
            <a:r>
              <a:rPr lang="en-US" altLang="zh-CN" sz="2000" dirty="0" smtClean="0"/>
              <a:t>MRML</a:t>
            </a:r>
            <a:r>
              <a:rPr lang="zh-CN" altLang="en-US" sz="2000" dirty="0" smtClean="0"/>
              <a:t> </a:t>
            </a:r>
            <a:r>
              <a:rPr lang="en-US" altLang="zh-CN" sz="2000" dirty="0" smtClean="0"/>
              <a:t>Scene</a:t>
            </a:r>
            <a:r>
              <a:rPr lang="zh-CN" altLang="en-US" sz="2000" dirty="0" smtClean="0"/>
              <a:t> </a:t>
            </a:r>
            <a:r>
              <a:rPr lang="en-US" sz="2000" dirty="0" smtClean="0"/>
              <a:t>file</a:t>
            </a:r>
            <a:r>
              <a:rPr lang="en-US" altLang="zh-CN" sz="2000" dirty="0" smtClean="0"/>
              <a:t>:</a:t>
            </a:r>
            <a:r>
              <a:rPr lang="en-US" sz="2000" dirty="0" smtClean="0"/>
              <a:t> </a:t>
            </a:r>
            <a:r>
              <a:rPr lang="en-US" sz="2000" b="1" dirty="0" err="1" smtClean="0">
                <a:solidFill>
                  <a:srgbClr val="000000"/>
                </a:solidFill>
              </a:rPr>
              <a:t>diffusiontutorialdata.mrml</a:t>
            </a:r>
            <a:r>
              <a:rPr lang="zh-CN" altLang="en-US" sz="2000" b="1" dirty="0" smtClean="0">
                <a:solidFill>
                  <a:srgbClr val="000000"/>
                </a:solidFill>
              </a:rPr>
              <a:t> </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cxnSp>
        <p:nvCxnSpPr>
          <p:cNvPr id="11" name="Straight Arrow Connector 10"/>
          <p:cNvCxnSpPr>
            <a:stCxn id="12" idx="3"/>
          </p:cNvCxnSpPr>
          <p:nvPr/>
        </p:nvCxnSpPr>
        <p:spPr>
          <a:xfrm flipV="1">
            <a:off x="4533900" y="5562600"/>
            <a:ext cx="1638300" cy="430143"/>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a:spLocks noChangeArrowheads="1"/>
          </p:cNvSpPr>
          <p:nvPr/>
        </p:nvSpPr>
        <p:spPr bwMode="auto">
          <a:xfrm>
            <a:off x="762000" y="56388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63113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a:stCxn id="10" idx="1"/>
          </p:cNvCxnSpPr>
          <p:nvPr/>
        </p:nvCxnSpPr>
        <p:spPr>
          <a:xfrm flipH="1" flipV="1">
            <a:off x="2438400" y="1981200"/>
            <a:ext cx="1600200" cy="5842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11"/>
          <p:cNvSpPr txBox="1">
            <a:spLocks noChangeArrowheads="1"/>
          </p:cNvSpPr>
          <p:nvPr/>
        </p:nvSpPr>
        <p:spPr bwMode="auto">
          <a:xfrm>
            <a:off x="4038600" y="2057400"/>
            <a:ext cx="2667000" cy="10160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a:cs typeface="Arial" pitchFamily="34" charset="0"/>
              </a:rPr>
              <a:t>Click on the </a:t>
            </a:r>
            <a:r>
              <a:rPr lang="en-US" sz="2000" b="1" dirty="0">
                <a:cs typeface="Arial" pitchFamily="34" charset="0"/>
              </a:rPr>
              <a:t>Modules </a:t>
            </a:r>
            <a:r>
              <a:rPr lang="en-US" sz="2000" dirty="0">
                <a:cs typeface="Arial" pitchFamily="34" charset="0"/>
              </a:rPr>
              <a:t>menu and select the module </a:t>
            </a:r>
            <a:r>
              <a:rPr lang="en-US" sz="2000" b="1" dirty="0" smtClean="0">
                <a:cs typeface="Arial" pitchFamily="34" charset="0"/>
              </a:rPr>
              <a:t>Data</a:t>
            </a:r>
            <a:endParaRPr lang="en-US" sz="2000" b="1" dirty="0">
              <a:cs typeface="Arial" pitchFamily="34" charset="0"/>
            </a:endParaRPr>
          </a:p>
        </p:txBody>
      </p:sp>
      <p:sp>
        <p:nvSpPr>
          <p:cNvPr id="6" name="Rectangle 5"/>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84345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Box 11"/>
          <p:cNvSpPr txBox="1">
            <a:spLocks noChangeArrowheads="1"/>
          </p:cNvSpPr>
          <p:nvPr/>
        </p:nvSpPr>
        <p:spPr bwMode="auto">
          <a:xfrm>
            <a:off x="1905000" y="2590800"/>
            <a:ext cx="2667000" cy="2862322"/>
          </a:xfrm>
          <a:prstGeom prst="rect">
            <a:avLst/>
          </a:prstGeom>
          <a:solidFill>
            <a:srgbClr val="CCFF66"/>
          </a:solidFill>
          <a:ln>
            <a:noFill/>
          </a:ln>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Data</a:t>
            </a:r>
            <a:r>
              <a:rPr lang="zh-CN" altLang="en-US" sz="2000" dirty="0" smtClean="0">
                <a:cs typeface="Arial" pitchFamily="34" charset="0"/>
              </a:rPr>
              <a:t> </a:t>
            </a:r>
            <a:r>
              <a:rPr lang="en-US" altLang="zh-CN" sz="2000" dirty="0" smtClean="0">
                <a:cs typeface="Arial" pitchFamily="34" charset="0"/>
              </a:rPr>
              <a:t>loaded</a:t>
            </a:r>
            <a:r>
              <a:rPr lang="zh-CN" altLang="en-US" sz="2000" dirty="0" smtClean="0">
                <a:cs typeface="Arial" pitchFamily="34" charset="0"/>
              </a:rPr>
              <a:t> </a:t>
            </a:r>
            <a:r>
              <a:rPr lang="en-US" altLang="zh-CN" sz="2000" dirty="0" smtClean="0">
                <a:cs typeface="Arial" pitchFamily="34" charset="0"/>
              </a:rPr>
              <a:t>for</a:t>
            </a:r>
            <a:r>
              <a:rPr lang="zh-CN" altLang="en-US" sz="2000" dirty="0" smtClean="0">
                <a:cs typeface="Arial" pitchFamily="34" charset="0"/>
              </a:rPr>
              <a:t> </a:t>
            </a:r>
            <a:r>
              <a:rPr lang="en-US" altLang="zh-CN" sz="2000" dirty="0" smtClean="0">
                <a:cs typeface="Arial" pitchFamily="34" charset="0"/>
              </a:rPr>
              <a:t>this</a:t>
            </a:r>
            <a:r>
              <a:rPr lang="zh-CN" altLang="en-US" sz="2000" dirty="0" smtClean="0">
                <a:cs typeface="Arial" pitchFamily="34" charset="0"/>
              </a:rPr>
              <a:t> </a:t>
            </a:r>
            <a:r>
              <a:rPr lang="en-US" altLang="zh-CN" sz="2000" dirty="0" smtClean="0">
                <a:cs typeface="Arial" pitchFamily="34" charset="0"/>
              </a:rPr>
              <a:t>tutorial</a:t>
            </a:r>
            <a:r>
              <a:rPr lang="zh-CN" altLang="en-US" sz="2000" dirty="0" smtClean="0">
                <a:cs typeface="Arial" pitchFamily="34" charset="0"/>
              </a:rPr>
              <a:t>:</a:t>
            </a:r>
            <a:endParaRPr lang="en-US" altLang="zh-CN" sz="2000" dirty="0" smtClean="0">
              <a:cs typeface="Arial" pitchFamily="34" charset="0"/>
            </a:endParaRPr>
          </a:p>
          <a:p>
            <a:pPr marL="342900" indent="-342900" eaLnBrk="1" hangingPunct="1">
              <a:buFont typeface="Arial"/>
              <a:buChar char="•"/>
            </a:pPr>
            <a:r>
              <a:rPr lang="en-US" sz="2000" b="1" dirty="0" err="1" smtClean="0">
                <a:cs typeface="Arial" pitchFamily="34" charset="0"/>
              </a:rPr>
              <a:t>dwi</a:t>
            </a:r>
            <a:endParaRPr lang="en-US" sz="2000" b="1" dirty="0">
              <a:cs typeface="Arial" pitchFamily="34" charset="0"/>
            </a:endParaRPr>
          </a:p>
          <a:p>
            <a:pPr marL="342900" indent="-342900" eaLnBrk="1" hangingPunct="1">
              <a:buFont typeface="Arial"/>
              <a:buChar char="•"/>
            </a:pPr>
            <a:r>
              <a:rPr lang="en-US" sz="2000" b="1" dirty="0" err="1">
                <a:cs typeface="Arial" pitchFamily="34" charset="0"/>
              </a:rPr>
              <a:t>d</a:t>
            </a:r>
            <a:r>
              <a:rPr lang="en-US" sz="2000" b="1" dirty="0" err="1" smtClean="0">
                <a:cs typeface="Arial" pitchFamily="34" charset="0"/>
              </a:rPr>
              <a:t>wi_mask</a:t>
            </a:r>
            <a:endParaRPr lang="en-US" sz="2000" b="1" dirty="0" smtClean="0">
              <a:cs typeface="Arial" pitchFamily="34" charset="0"/>
            </a:endParaRPr>
          </a:p>
          <a:p>
            <a:pPr marL="342900" indent="-342900" eaLnBrk="1" hangingPunct="1">
              <a:buFont typeface="Arial"/>
              <a:buChar char="•"/>
            </a:pPr>
            <a:r>
              <a:rPr lang="en-US" sz="2000" b="1" dirty="0" smtClean="0">
                <a:cs typeface="Arial" pitchFamily="34" charset="0"/>
              </a:rPr>
              <a:t>baseline</a:t>
            </a:r>
            <a:r>
              <a:rPr lang="zh-CN" altLang="en-US" sz="2000" b="1" dirty="0" smtClean="0">
                <a:cs typeface="Arial" pitchFamily="34" charset="0"/>
              </a:rPr>
              <a:t> </a:t>
            </a:r>
            <a:endParaRPr lang="en-US" altLang="zh-CN" sz="2000" b="1" dirty="0" smtClean="0">
              <a:cs typeface="Arial" pitchFamily="34" charset="0"/>
            </a:endParaRPr>
          </a:p>
          <a:p>
            <a:pPr marL="342900" indent="-342900" eaLnBrk="1" hangingPunct="1">
              <a:buFont typeface="Arial"/>
              <a:buChar char="•"/>
            </a:pPr>
            <a:r>
              <a:rPr lang="en-US" sz="2000" b="1" dirty="0" err="1">
                <a:cs typeface="Arial" pitchFamily="34" charset="0"/>
              </a:rPr>
              <a:t>d</a:t>
            </a:r>
            <a:r>
              <a:rPr lang="en-US" sz="2000" b="1" dirty="0" err="1" smtClean="0">
                <a:cs typeface="Arial" pitchFamily="34" charset="0"/>
              </a:rPr>
              <a:t>ti</a:t>
            </a:r>
            <a:endParaRPr lang="en-US" sz="2000" b="1" dirty="0" smtClean="0">
              <a:cs typeface="Arial" pitchFamily="34" charset="0"/>
            </a:endParaRPr>
          </a:p>
          <a:p>
            <a:pPr marL="342900" indent="-342900" eaLnBrk="1" hangingPunct="1">
              <a:buFont typeface="Arial"/>
              <a:buChar char="•"/>
            </a:pPr>
            <a:r>
              <a:rPr lang="en-US" altLang="zh-CN" sz="2000" b="1" dirty="0" err="1" smtClean="0">
                <a:cs typeface="Arial" pitchFamily="34" charset="0"/>
              </a:rPr>
              <a:t>fa</a:t>
            </a:r>
            <a:endParaRPr lang="en-US" altLang="zh-CN" sz="2000" b="1" dirty="0" smtClean="0">
              <a:cs typeface="Arial" pitchFamily="34" charset="0"/>
            </a:endParaRPr>
          </a:p>
          <a:p>
            <a:pPr marL="342900" indent="-342900" eaLnBrk="1" hangingPunct="1">
              <a:buFont typeface="Arial"/>
              <a:buChar char="•"/>
            </a:pPr>
            <a:r>
              <a:rPr lang="en-US" altLang="zh-CN" sz="2000" b="1" dirty="0" err="1" smtClean="0">
                <a:cs typeface="Arial" pitchFamily="34" charset="0"/>
              </a:rPr>
              <a:t>fa</a:t>
            </a:r>
            <a:r>
              <a:rPr lang="en-US" altLang="zh-CN" sz="2000" b="1" dirty="0" smtClean="0">
                <a:cs typeface="Arial" pitchFamily="34" charset="0"/>
              </a:rPr>
              <a:t>-label</a:t>
            </a:r>
          </a:p>
          <a:p>
            <a:pPr marL="342900" indent="-342900" eaLnBrk="1" hangingPunct="1">
              <a:buFont typeface="Arial"/>
              <a:buChar char="•"/>
            </a:pPr>
            <a:r>
              <a:rPr lang="en-US" altLang="zh-CN" sz="2000" b="1" dirty="0" err="1" smtClean="0">
                <a:cs typeface="Arial" pitchFamily="34" charset="0"/>
              </a:rPr>
              <a:t>corpusCallosum</a:t>
            </a:r>
            <a:endParaRPr lang="en-US" altLang="zh-CN" sz="2000" b="1" dirty="0" smtClean="0">
              <a:cs typeface="Arial" pitchFamily="34" charset="0"/>
            </a:endParaRPr>
          </a:p>
        </p:txBody>
      </p:sp>
      <p:sp>
        <p:nvSpPr>
          <p:cNvPr id="8" name="Rounded Rectangle 7"/>
          <p:cNvSpPr/>
          <p:nvPr/>
        </p:nvSpPr>
        <p:spPr>
          <a:xfrm>
            <a:off x="28700" y="3331272"/>
            <a:ext cx="1295400" cy="10121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ectangle 5"/>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39389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1143000"/>
            <a:ext cx="9144000" cy="57150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4343400" y="1981200"/>
            <a:ext cx="3048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r>
              <a:rPr lang="en-US" altLang="en-US" sz="2000" b="1" dirty="0"/>
              <a:t>E</a:t>
            </a:r>
            <a:r>
              <a:rPr lang="en-US" altLang="en-US" sz="2000" b="1" dirty="0" smtClean="0"/>
              <a:t>ditor</a:t>
            </a:r>
            <a:endParaRPr lang="en-US" altLang="en-US" sz="2000" dirty="0"/>
          </a:p>
        </p:txBody>
      </p:sp>
      <p:cxnSp>
        <p:nvCxnSpPr>
          <p:cNvPr id="6" name="Straight Arrow Connector 5"/>
          <p:cNvCxnSpPr>
            <a:stCxn id="5" idx="1"/>
          </p:cNvCxnSpPr>
          <p:nvPr/>
        </p:nvCxnSpPr>
        <p:spPr>
          <a:xfrm flipH="1">
            <a:off x="2590800" y="2181255"/>
            <a:ext cx="1752600" cy="1809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56283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r Tutorial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10809</TotalTime>
  <Words>2217</Words>
  <Application>Microsoft Macintosh PowerPoint</Application>
  <PresentationFormat>On-screen Show (4:3)</PresentationFormat>
  <Paragraphs>274</Paragraphs>
  <Slides>39</Slides>
  <Notes>35</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Slicer Tutorial Theme</vt:lpstr>
      <vt:lpstr>Fiber Bundle Selection And Scalar Measurement</vt:lpstr>
      <vt:lpstr>Pre-requisite</vt:lpstr>
      <vt:lpstr>Learning Objectives</vt:lpstr>
      <vt:lpstr>Tutorial Outline</vt:lpstr>
      <vt:lpstr>Tutorial Software</vt:lpstr>
      <vt:lpstr>Load MRML Data</vt:lpstr>
      <vt:lpstr>Load MRML Data</vt:lpstr>
      <vt:lpstr>Load MRML Data</vt:lpstr>
      <vt:lpstr>Edit Multiple Labels</vt:lpstr>
      <vt:lpstr>Edit Multiple Labels</vt:lpstr>
      <vt:lpstr>Edit Multiple Labels</vt:lpstr>
      <vt:lpstr>Edit Multiple Labels</vt:lpstr>
      <vt:lpstr>Edit Multiple Labels</vt:lpstr>
      <vt:lpstr>Edit Multiple Labels</vt:lpstr>
      <vt:lpstr>Edit Multiple Labels</vt:lpstr>
      <vt:lpstr>Edit Multiple Labels</vt:lpstr>
      <vt:lpstr>Whole Brain Tractography</vt:lpstr>
      <vt:lpstr>Whole Brain Tractography</vt:lpstr>
      <vt:lpstr>Whole Brain Tractography</vt:lpstr>
      <vt:lpstr>Whole Brain Tractography</vt:lpstr>
      <vt:lpstr>Fiber Bundle Label Selection</vt:lpstr>
      <vt:lpstr>Single Label Selection</vt:lpstr>
      <vt:lpstr>Single Label Selection</vt:lpstr>
      <vt:lpstr>Single Label Selection</vt:lpstr>
      <vt:lpstr>Single Label Selection</vt:lpstr>
      <vt:lpstr>Single Label Selection</vt:lpstr>
      <vt:lpstr>Single Label Selection</vt:lpstr>
      <vt:lpstr>Multiple Labels Selection</vt:lpstr>
      <vt:lpstr>Multiple Labels Selection (AND)</vt:lpstr>
      <vt:lpstr>Multiple Labels Selection (AND)</vt:lpstr>
      <vt:lpstr>Multiple Labels Selection (OR)</vt:lpstr>
      <vt:lpstr>Multiple Labels Selection (OR)</vt:lpstr>
      <vt:lpstr>Multiple Labels Selection</vt:lpstr>
      <vt:lpstr>Save Fiber Bundles </vt:lpstr>
      <vt:lpstr>Fiber Tract Scalar Measurements</vt:lpstr>
      <vt:lpstr>Fiber Tract Scalar Measurements</vt:lpstr>
      <vt:lpstr>Fiber Tract Scalar Measurements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dc:creator>
  <cp:lastModifiedBy>Fan</cp:lastModifiedBy>
  <cp:revision>762</cp:revision>
  <dcterms:created xsi:type="dcterms:W3CDTF">2011-02-28T20:48:32Z</dcterms:created>
  <dcterms:modified xsi:type="dcterms:W3CDTF">2016-02-04T15:39:55Z</dcterms:modified>
</cp:coreProperties>
</file>